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23"/>
  </p:notesMasterIdLst>
  <p:handoutMasterIdLst>
    <p:handoutMasterId r:id="rId24"/>
  </p:handoutMasterIdLst>
  <p:sldIdLst>
    <p:sldId id="260" r:id="rId3"/>
    <p:sldId id="264" r:id="rId4"/>
    <p:sldId id="265" r:id="rId5"/>
    <p:sldId id="266" r:id="rId6"/>
    <p:sldId id="267" r:id="rId7"/>
    <p:sldId id="269" r:id="rId8"/>
    <p:sldId id="270" r:id="rId9"/>
    <p:sldId id="271" r:id="rId10"/>
    <p:sldId id="272" r:id="rId11"/>
    <p:sldId id="273" r:id="rId12"/>
    <p:sldId id="288" r:id="rId13"/>
    <p:sldId id="274" r:id="rId14"/>
    <p:sldId id="289" r:id="rId15"/>
    <p:sldId id="290" r:id="rId16"/>
    <p:sldId id="287" r:id="rId17"/>
    <p:sldId id="291" r:id="rId18"/>
    <p:sldId id="292" r:id="rId19"/>
    <p:sldId id="293" r:id="rId20"/>
    <p:sldId id="261" r:id="rId21"/>
    <p:sldId id="262" r:id="rId22"/>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CFF00"/>
    <a:srgbClr val="338288"/>
    <a:srgbClr val="84CCD2"/>
    <a:srgbClr val="1F4D51"/>
    <a:srgbClr val="4AADB5"/>
    <a:srgbClr val="82CAD0"/>
    <a:srgbClr val="60BDC4"/>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44" autoAdjust="0"/>
    <p:restoredTop sz="81291" autoAdjust="0"/>
  </p:normalViewPr>
  <p:slideViewPr>
    <p:cSldViewPr>
      <p:cViewPr>
        <p:scale>
          <a:sx n="100" d="100"/>
          <a:sy n="100" d="100"/>
        </p:scale>
        <p:origin x="-1962" y="-72"/>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100" d="100"/>
        <a:sy n="100" d="100"/>
      </p:scale>
      <p:origin x="0" y="7555"/>
    </p:cViewPr>
  </p:sorterViewPr>
  <p:notesViewPr>
    <p:cSldViewPr>
      <p:cViewPr>
        <p:scale>
          <a:sx n="100" d="100"/>
          <a:sy n="100" d="100"/>
        </p:scale>
        <p:origin x="-1404" y="522"/>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cs typeface="+mn-cs"/>
              </a:defRPr>
            </a:lvl1pPr>
          </a:lstStyle>
          <a:p>
            <a:pPr>
              <a:defRPr/>
            </a:pPr>
            <a:endParaRPr lang="en-CA"/>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a:latin typeface="+mn-lt"/>
                <a:cs typeface="+mn-cs"/>
              </a:defRPr>
            </a:lvl1pPr>
          </a:lstStyle>
          <a:p>
            <a:pPr>
              <a:defRPr/>
            </a:pPr>
            <a:fld id="{54041CB5-80E9-4821-85F4-97B81F5ADB1D}" type="datetimeFigureOut">
              <a:rPr lang="en-CA"/>
              <a:pPr>
                <a:defRPr/>
              </a:pPr>
              <a:t>22/08/2011</a:t>
            </a:fld>
            <a:endParaRPr lang="en-CA"/>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cs typeface="+mn-cs"/>
              </a:defRPr>
            </a:lvl1pPr>
          </a:lstStyle>
          <a:p>
            <a:pPr>
              <a:defRPr/>
            </a:pPr>
            <a:endParaRPr lang="en-CA"/>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fontAlgn="auto">
              <a:spcBef>
                <a:spcPts val="0"/>
              </a:spcBef>
              <a:spcAft>
                <a:spcPts val="0"/>
              </a:spcAft>
              <a:defRPr sz="1300">
                <a:latin typeface="+mn-lt"/>
                <a:cs typeface="+mn-cs"/>
              </a:defRPr>
            </a:lvl1pPr>
          </a:lstStyle>
          <a:p>
            <a:pPr>
              <a:defRPr/>
            </a:pPr>
            <a:fld id="{16FC4D86-D93E-46A8-BFE6-DCB4955517EB}" type="slidenum">
              <a:rPr lang="en-CA"/>
              <a:pPr>
                <a:defRPr/>
              </a:pPr>
              <a:t>‹#›</a:t>
            </a:fld>
            <a:endParaRPr lang="en-CA"/>
          </a:p>
        </p:txBody>
      </p:sp>
    </p:spTree>
    <p:extLst>
      <p:ext uri="{BB962C8B-B14F-4D97-AF65-F5344CB8AC3E}">
        <p14:creationId xmlns:p14="http://schemas.microsoft.com/office/powerpoint/2010/main" val="31973572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cs typeface="+mn-cs"/>
              </a:defRPr>
            </a:lvl1pPr>
          </a:lstStyle>
          <a:p>
            <a:pPr>
              <a:defRPr/>
            </a:pPr>
            <a:endParaRPr lang="en-CA"/>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a:latin typeface="+mn-lt"/>
                <a:cs typeface="+mn-cs"/>
              </a:defRPr>
            </a:lvl1pPr>
          </a:lstStyle>
          <a:p>
            <a:pPr>
              <a:defRPr/>
            </a:pPr>
            <a:fld id="{A0F2E5CA-D77F-4C0D-8F43-EA2CD05D8D41}" type="datetimeFigureOut">
              <a:rPr lang="en-CA"/>
              <a:pPr>
                <a:defRPr/>
              </a:pPr>
              <a:t>22/08/2011</a:t>
            </a:fld>
            <a:endParaRPr lang="en-CA"/>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CA" noProof="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fontAlgn="auto">
              <a:spcBef>
                <a:spcPts val="0"/>
              </a:spcBef>
              <a:spcAft>
                <a:spcPts val="0"/>
              </a:spcAft>
              <a:defRPr sz="1300">
                <a:latin typeface="+mn-lt"/>
                <a:cs typeface="+mn-cs"/>
              </a:defRPr>
            </a:lvl1pPr>
          </a:lstStyle>
          <a:p>
            <a:pPr>
              <a:defRPr/>
            </a:pPr>
            <a:fld id="{E4475F3A-FB6D-4C49-8975-42C7822D25D2}" type="slidenum">
              <a:rPr lang="en-CA"/>
              <a:pPr>
                <a:defRPr/>
              </a:pPr>
              <a:t>‹#›</a:t>
            </a:fld>
            <a:endParaRPr lang="en-CA"/>
          </a:p>
        </p:txBody>
      </p:sp>
    </p:spTree>
    <p:extLst>
      <p:ext uri="{BB962C8B-B14F-4D97-AF65-F5344CB8AC3E}">
        <p14:creationId xmlns:p14="http://schemas.microsoft.com/office/powerpoint/2010/main" val="6780831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xfrm>
            <a:off x="731521" y="4560570"/>
            <a:ext cx="6228080" cy="43205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spcBef>
                <a:spcPct val="10000"/>
              </a:spcBef>
              <a:tabLst>
                <a:tab pos="473237" algn="l"/>
              </a:tabLst>
            </a:pPr>
            <a:r>
              <a:rPr lang="en-CA" dirty="0" smtClean="0"/>
              <a:t>NOTE:	Refer to module outline for goal, objectives, class outline, equipment, resources required and references.</a:t>
            </a:r>
          </a:p>
          <a:p>
            <a:pPr>
              <a:lnSpc>
                <a:spcPct val="90000"/>
              </a:lnSpc>
              <a:spcBef>
                <a:spcPct val="10000"/>
              </a:spcBef>
              <a:tabLst>
                <a:tab pos="473237" algn="l"/>
              </a:tabLst>
            </a:pPr>
            <a:endParaRPr lang="en-CA" dirty="0" smtClean="0"/>
          </a:p>
          <a:p>
            <a:pPr>
              <a:lnSpc>
                <a:spcPct val="90000"/>
              </a:lnSpc>
              <a:spcBef>
                <a:spcPct val="10000"/>
              </a:spcBef>
              <a:tabLst>
                <a:tab pos="473237" algn="l"/>
              </a:tabLst>
            </a:pPr>
            <a:r>
              <a:rPr lang="en-CA" dirty="0" smtClean="0"/>
              <a:t>If this is the first class:</a:t>
            </a:r>
          </a:p>
          <a:p>
            <a:pPr marL="382617" lvl="1" indent="-191309">
              <a:lnSpc>
                <a:spcPct val="90000"/>
              </a:lnSpc>
              <a:spcBef>
                <a:spcPct val="10000"/>
              </a:spcBef>
              <a:buFontTx/>
              <a:buChar char="•"/>
              <a:tabLst>
                <a:tab pos="473237" algn="l"/>
              </a:tabLst>
            </a:pPr>
            <a:r>
              <a:rPr lang="en-CA" dirty="0" smtClean="0"/>
              <a:t>Welcome participants to class.</a:t>
            </a:r>
          </a:p>
          <a:p>
            <a:pPr marL="382617" lvl="1" indent="-191309">
              <a:lnSpc>
                <a:spcPct val="90000"/>
              </a:lnSpc>
              <a:spcBef>
                <a:spcPct val="10000"/>
              </a:spcBef>
              <a:buFontTx/>
              <a:buChar char="•"/>
              <a:tabLst>
                <a:tab pos="473237" algn="l"/>
              </a:tabLst>
            </a:pPr>
            <a:r>
              <a:rPr lang="en-CA" dirty="0" smtClean="0"/>
              <a:t>Housekeeping: bathroom, breaks, length of session, ground rules/respect.</a:t>
            </a:r>
          </a:p>
          <a:p>
            <a:pPr marL="382617" lvl="1" indent="-191309">
              <a:lnSpc>
                <a:spcPct val="90000"/>
              </a:lnSpc>
              <a:spcBef>
                <a:spcPct val="10000"/>
              </a:spcBef>
              <a:buFontTx/>
              <a:buChar char="•"/>
              <a:tabLst>
                <a:tab pos="473237" algn="l"/>
              </a:tabLst>
            </a:pPr>
            <a:r>
              <a:rPr lang="en-CA" dirty="0" smtClean="0"/>
              <a:t>Have participants introduce themselves (name, due date, HCP, anything they would like to share about the pregnancy).</a:t>
            </a:r>
          </a:p>
          <a:p>
            <a:pPr marL="382617" lvl="1" indent="-191309">
              <a:lnSpc>
                <a:spcPct val="90000"/>
              </a:lnSpc>
              <a:spcBef>
                <a:spcPct val="10000"/>
              </a:spcBef>
              <a:buFontTx/>
              <a:buChar char="•"/>
              <a:tabLst>
                <a:tab pos="473237" algn="l"/>
              </a:tabLst>
            </a:pPr>
            <a:r>
              <a:rPr lang="en-CA" dirty="0" smtClean="0"/>
              <a:t>Provide an outline of topics to be discussed.</a:t>
            </a:r>
          </a:p>
          <a:p>
            <a:pPr marL="382617" lvl="1" indent="-191309">
              <a:lnSpc>
                <a:spcPct val="90000"/>
              </a:lnSpc>
              <a:spcBef>
                <a:spcPct val="10000"/>
              </a:spcBef>
              <a:buFontTx/>
              <a:buChar char="•"/>
              <a:tabLst>
                <a:tab pos="473237" algn="l"/>
              </a:tabLst>
            </a:pPr>
            <a:r>
              <a:rPr lang="en-CA" dirty="0" smtClean="0"/>
              <a:t>Provide the choice of prenatal handout (depending on your organization, this may be </a:t>
            </a:r>
            <a:r>
              <a:rPr lang="en-CA" i="1" dirty="0" smtClean="0"/>
              <a:t>Healthy Beginnings</a:t>
            </a:r>
            <a:r>
              <a:rPr lang="en-CA" dirty="0" smtClean="0"/>
              <a:t> or </a:t>
            </a:r>
            <a:r>
              <a:rPr lang="en-CA" i="1" dirty="0" smtClean="0"/>
              <a:t>A Healthy Start for Baby and Me</a:t>
            </a:r>
            <a:r>
              <a:rPr lang="en-CA" dirty="0" smtClean="0"/>
              <a:t>) for each expectant mother.</a:t>
            </a:r>
          </a:p>
          <a:p>
            <a:pPr marL="382617" lvl="1" indent="-191309">
              <a:lnSpc>
                <a:spcPct val="90000"/>
              </a:lnSpc>
              <a:spcBef>
                <a:spcPct val="10000"/>
              </a:spcBef>
              <a:buFontTx/>
              <a:buChar char="•"/>
              <a:tabLst>
                <a:tab pos="473237" algn="l"/>
              </a:tabLst>
            </a:pPr>
            <a:r>
              <a:rPr lang="en-CA" dirty="0" smtClean="0"/>
              <a:t>Provide a list of community resources.</a:t>
            </a:r>
          </a:p>
          <a:p>
            <a:pPr marL="382617" lvl="1" indent="-191309">
              <a:lnSpc>
                <a:spcPct val="90000"/>
              </a:lnSpc>
              <a:spcBef>
                <a:spcPct val="10000"/>
              </a:spcBef>
              <a:buFontTx/>
              <a:buChar char="•"/>
              <a:tabLst>
                <a:tab pos="473237" algn="l"/>
              </a:tabLst>
            </a:pPr>
            <a:endParaRPr lang="en-CA" dirty="0" smtClean="0"/>
          </a:p>
          <a:p>
            <a:pPr>
              <a:lnSpc>
                <a:spcPct val="90000"/>
              </a:lnSpc>
              <a:spcBef>
                <a:spcPct val="10000"/>
              </a:spcBef>
              <a:tabLst>
                <a:tab pos="473237" algn="l"/>
              </a:tabLst>
            </a:pPr>
            <a:r>
              <a:rPr lang="en-CA" b="1" dirty="0" smtClean="0"/>
              <a:t>Suggestion for Facilitator: </a:t>
            </a:r>
            <a:r>
              <a:rPr lang="en-CA" dirty="0" smtClean="0"/>
              <a:t>on a flip chart, list the topics to be discussed in this session.</a:t>
            </a:r>
          </a:p>
          <a:p>
            <a:pPr marL="382617" lvl="1" indent="-191309">
              <a:lnSpc>
                <a:spcPct val="90000"/>
              </a:lnSpc>
              <a:spcBef>
                <a:spcPct val="10000"/>
              </a:spcBef>
              <a:buFontTx/>
              <a:buChar char="•"/>
              <a:tabLst>
                <a:tab pos="473237" algn="l"/>
              </a:tabLst>
            </a:pPr>
            <a:r>
              <a:rPr lang="en-CA" dirty="0" smtClean="0"/>
              <a:t>Getting ready </a:t>
            </a:r>
          </a:p>
          <a:p>
            <a:pPr marL="382617" lvl="1" indent="-191309">
              <a:lnSpc>
                <a:spcPct val="90000"/>
              </a:lnSpc>
              <a:spcBef>
                <a:spcPct val="10000"/>
              </a:spcBef>
              <a:buFontTx/>
              <a:buChar char="•"/>
              <a:tabLst>
                <a:tab pos="473237" algn="l"/>
              </a:tabLst>
            </a:pPr>
            <a:r>
              <a:rPr lang="en-CA" dirty="0" smtClean="0"/>
              <a:t>Events of late pregnancy</a:t>
            </a:r>
          </a:p>
          <a:p>
            <a:pPr marL="382617" lvl="1" indent="-191309">
              <a:lnSpc>
                <a:spcPct val="90000"/>
              </a:lnSpc>
              <a:spcBef>
                <a:spcPct val="10000"/>
              </a:spcBef>
              <a:buFontTx/>
              <a:buChar char="•"/>
              <a:tabLst>
                <a:tab pos="473237" algn="l"/>
              </a:tabLst>
            </a:pPr>
            <a:r>
              <a:rPr lang="en-CA" dirty="0" smtClean="0"/>
              <a:t>True, false/pre-labour or preterm labour?</a:t>
            </a:r>
          </a:p>
          <a:p>
            <a:pPr marL="382617" lvl="1" indent="-191309">
              <a:lnSpc>
                <a:spcPct val="90000"/>
              </a:lnSpc>
              <a:spcBef>
                <a:spcPct val="10000"/>
              </a:spcBef>
              <a:buFontTx/>
              <a:buChar char="•"/>
              <a:tabLst>
                <a:tab pos="473237" algn="l"/>
              </a:tabLst>
            </a:pPr>
            <a:r>
              <a:rPr lang="en-CA" dirty="0" smtClean="0"/>
              <a:t>Stages of labour</a:t>
            </a:r>
          </a:p>
          <a:p>
            <a:pPr marL="382617" lvl="1" indent="-191309">
              <a:lnSpc>
                <a:spcPct val="90000"/>
              </a:lnSpc>
              <a:spcBef>
                <a:spcPct val="10000"/>
              </a:spcBef>
              <a:buFontTx/>
              <a:buChar char="•"/>
              <a:tabLst>
                <a:tab pos="473237" algn="l"/>
              </a:tabLst>
            </a:pPr>
            <a:r>
              <a:rPr lang="en-CA" dirty="0" smtClean="0"/>
              <a:t>When to go to the hospital</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85372" indent="-302066" eaLnBrk="0" hangingPunct="0">
              <a:defRPr>
                <a:solidFill>
                  <a:schemeClr val="tx1"/>
                </a:solidFill>
                <a:latin typeface="Arial" charset="0"/>
              </a:defRPr>
            </a:lvl2pPr>
            <a:lvl3pPr marL="1208265" indent="-241653" eaLnBrk="0" hangingPunct="0">
              <a:defRPr>
                <a:solidFill>
                  <a:schemeClr val="tx1"/>
                </a:solidFill>
                <a:latin typeface="Arial" charset="0"/>
              </a:defRPr>
            </a:lvl3pPr>
            <a:lvl4pPr marL="1691571" indent="-241653" eaLnBrk="0" hangingPunct="0">
              <a:defRPr>
                <a:solidFill>
                  <a:schemeClr val="tx1"/>
                </a:solidFill>
                <a:latin typeface="Arial" charset="0"/>
              </a:defRPr>
            </a:lvl4pPr>
            <a:lvl5pPr marL="2174878" indent="-241653" eaLnBrk="0" hangingPunct="0">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BFD6F445-1548-4B14-BF82-1FFB6F30785C}" type="slidenum">
              <a:rPr lang="en-CA" smtClean="0">
                <a:latin typeface="Calibri" pitchFamily="34" charset="0"/>
              </a:rPr>
              <a:pPr eaLnBrk="1" fontAlgn="base" hangingPunct="1">
                <a:spcBef>
                  <a:spcPct val="0"/>
                </a:spcBef>
                <a:spcAft>
                  <a:spcPct val="0"/>
                </a:spcAft>
              </a:pPr>
              <a:t>1</a:t>
            </a:fld>
            <a:endParaRPr lang="en-CA" smtClean="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xfrm>
            <a:off x="738294" y="4560570"/>
            <a:ext cx="6221307" cy="46255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spcBef>
                <a:spcPct val="10000"/>
              </a:spcBef>
            </a:pPr>
            <a:r>
              <a:rPr lang="en-CA" smtClean="0"/>
              <a:t>What may happen at this point?</a:t>
            </a:r>
          </a:p>
          <a:p>
            <a:pPr marL="582317" lvl="1" indent="-201378">
              <a:lnSpc>
                <a:spcPct val="90000"/>
              </a:lnSpc>
              <a:spcBef>
                <a:spcPct val="10000"/>
              </a:spcBef>
              <a:buFontTx/>
              <a:buChar char="•"/>
            </a:pPr>
            <a:r>
              <a:rPr lang="en-CA" smtClean="0"/>
              <a:t>If there are no changes or small changes to the cervix, the pregnant woman may be sent home and monitored by her own care provider.</a:t>
            </a:r>
          </a:p>
          <a:p>
            <a:pPr marL="582317" lvl="1" indent="-201378">
              <a:lnSpc>
                <a:spcPct val="90000"/>
              </a:lnSpc>
              <a:spcBef>
                <a:spcPct val="10000"/>
              </a:spcBef>
              <a:buFontTx/>
              <a:buChar char="•"/>
            </a:pPr>
            <a:r>
              <a:rPr lang="en-CA" smtClean="0"/>
              <a:t>If she has started to efface and dilate, she may be admitted to a hospital that provides care for preterm babies.</a:t>
            </a:r>
          </a:p>
          <a:p>
            <a:pPr marL="582317" lvl="1" indent="-201378">
              <a:lnSpc>
                <a:spcPct val="90000"/>
              </a:lnSpc>
              <a:spcBef>
                <a:spcPct val="10000"/>
              </a:spcBef>
              <a:buFontTx/>
              <a:buChar char="•"/>
            </a:pPr>
            <a:r>
              <a:rPr lang="en-CA" smtClean="0"/>
              <a:t>If she is less than 34 weeks pregnant, the pregnant woman may receive two doses of a medication that helps the baby’s lungs mature.</a:t>
            </a:r>
          </a:p>
          <a:p>
            <a:pPr marL="582317" lvl="1" indent="-201378">
              <a:lnSpc>
                <a:spcPct val="90000"/>
              </a:lnSpc>
              <a:spcBef>
                <a:spcPct val="10000"/>
              </a:spcBef>
              <a:buFontTx/>
              <a:buChar char="•"/>
            </a:pPr>
            <a:r>
              <a:rPr lang="en-CA" smtClean="0"/>
              <a:t>In some cases, the pregnant woman may be transferred another hospital that can provide the level of care required for her pregnancy.</a:t>
            </a:r>
          </a:p>
          <a:p>
            <a:pPr>
              <a:lnSpc>
                <a:spcPct val="90000"/>
              </a:lnSpc>
              <a:spcBef>
                <a:spcPct val="10000"/>
              </a:spcBef>
            </a:pPr>
            <a:endParaRPr lang="en-CA" smtClean="0"/>
          </a:p>
          <a:p>
            <a:pPr>
              <a:lnSpc>
                <a:spcPct val="90000"/>
              </a:lnSpc>
              <a:spcBef>
                <a:spcPct val="10000"/>
              </a:spcBef>
            </a:pPr>
            <a:r>
              <a:rPr lang="en-CA" smtClean="0"/>
              <a:t>Labour may stop on its own or it may be delayed for a short time only. Even a little bit of time will help the baby to grow and mature and become more ready for birth.</a:t>
            </a:r>
          </a:p>
          <a:p>
            <a:pPr>
              <a:lnSpc>
                <a:spcPct val="90000"/>
              </a:lnSpc>
              <a:spcBef>
                <a:spcPct val="10000"/>
              </a:spcBef>
            </a:pPr>
            <a:endParaRPr lang="en-CA" smtClean="0"/>
          </a:p>
          <a:p>
            <a:pPr>
              <a:lnSpc>
                <a:spcPct val="90000"/>
              </a:lnSpc>
              <a:spcBef>
                <a:spcPct val="10000"/>
              </a:spcBef>
            </a:pPr>
            <a:r>
              <a:rPr lang="en-CA" smtClean="0"/>
              <a:t>Reference booklet: Preterm Labour Signs &amp; Symptoms, Best Start Resource Centre, 2010</a:t>
            </a:r>
            <a:r>
              <a:rPr lang="en-US" smtClean="0"/>
              <a:t>.</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85372" indent="-302066" eaLnBrk="0" hangingPunct="0">
              <a:defRPr>
                <a:solidFill>
                  <a:schemeClr val="tx1"/>
                </a:solidFill>
                <a:latin typeface="Arial" charset="0"/>
              </a:defRPr>
            </a:lvl2pPr>
            <a:lvl3pPr marL="1208265" indent="-241653" eaLnBrk="0" hangingPunct="0">
              <a:defRPr>
                <a:solidFill>
                  <a:schemeClr val="tx1"/>
                </a:solidFill>
                <a:latin typeface="Arial" charset="0"/>
              </a:defRPr>
            </a:lvl3pPr>
            <a:lvl4pPr marL="1691571" indent="-241653" eaLnBrk="0" hangingPunct="0">
              <a:defRPr>
                <a:solidFill>
                  <a:schemeClr val="tx1"/>
                </a:solidFill>
                <a:latin typeface="Arial" charset="0"/>
              </a:defRPr>
            </a:lvl4pPr>
            <a:lvl5pPr marL="2174878" indent="-241653" eaLnBrk="0" hangingPunct="0">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3DE9352C-FF60-45F1-9B8A-169E77831249}" type="slidenum">
              <a:rPr lang="en-CA" smtClean="0">
                <a:latin typeface="Calibri" pitchFamily="34" charset="0"/>
              </a:rPr>
              <a:pPr eaLnBrk="1" fontAlgn="base" hangingPunct="1">
                <a:spcBef>
                  <a:spcPct val="0"/>
                </a:spcBef>
                <a:spcAft>
                  <a:spcPct val="0"/>
                </a:spcAft>
              </a:pPr>
              <a:t>10</a:t>
            </a:fld>
            <a:endParaRPr lang="en-CA" smtClean="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xfrm>
            <a:off x="738294" y="4560570"/>
            <a:ext cx="6221307" cy="46255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spcBef>
                <a:spcPct val="10000"/>
              </a:spcBef>
            </a:pPr>
            <a:r>
              <a:rPr lang="en-US" b="1" dirty="0" smtClean="0"/>
              <a:t>Suggested Activity: Lifesaver - Part One</a:t>
            </a:r>
          </a:p>
          <a:p>
            <a:pPr>
              <a:lnSpc>
                <a:spcPct val="90000"/>
              </a:lnSpc>
              <a:spcBef>
                <a:spcPct val="10000"/>
              </a:spcBef>
            </a:pPr>
            <a:r>
              <a:rPr lang="en-US" dirty="0" smtClean="0"/>
              <a:t>The purpose of this activity is to illustrate the process of cervical effacement and dilation.  Offer all participants a lifesaver (have a sugar-free variety also available). Instruct them to suck on the candy (do not bite or chew).  As a guideline for timing, it is helpful if the facilitator also participates by having a candy. The candy should not dissolve completely prior to the end of this discussion.</a:t>
            </a:r>
          </a:p>
          <a:p>
            <a:pPr>
              <a:lnSpc>
                <a:spcPct val="90000"/>
              </a:lnSpc>
              <a:spcBef>
                <a:spcPct val="10000"/>
              </a:spcBef>
            </a:pPr>
            <a:r>
              <a:rPr lang="en-US" dirty="0" smtClean="0"/>
              <a:t>Continue to present information on this slide. </a:t>
            </a:r>
          </a:p>
          <a:p>
            <a:pPr marL="338986" lvl="1" indent="-149356">
              <a:lnSpc>
                <a:spcPct val="90000"/>
              </a:lnSpc>
              <a:spcBef>
                <a:spcPct val="10000"/>
              </a:spcBef>
              <a:buFontTx/>
              <a:buAutoNum type="arabicParenR"/>
            </a:pPr>
            <a:r>
              <a:rPr lang="en-US" dirty="0" smtClean="0"/>
              <a:t>Use the Knitted Uterus and the Fetal Model to demonstrate cervical effacement and dilation and what occurs during a contraction (www.childbirthgraphics.com). When the uterus contracts (tightens and relaxes), it allows the cervix to open and helps the baby move down the birth canal.</a:t>
            </a:r>
          </a:p>
          <a:p>
            <a:pPr marL="338986" lvl="1" indent="-149356">
              <a:lnSpc>
                <a:spcPct val="90000"/>
              </a:lnSpc>
              <a:spcBef>
                <a:spcPct val="10000"/>
              </a:spcBef>
              <a:buFontTx/>
              <a:buAutoNum type="arabicParenR" startAt="2"/>
            </a:pPr>
            <a:r>
              <a:rPr lang="en-US" dirty="0" smtClean="0"/>
              <a:t>Use the pelvic model and fetal model to demonstrate cardinal movements and the process of birth (www.childbirthgraphics.com). At the end of pregnancy, the baby usually assumes a head down position facing the mother’s side. </a:t>
            </a:r>
          </a:p>
          <a:p>
            <a:pPr marL="338986" lvl="1" indent="-149356">
              <a:lnSpc>
                <a:spcPct val="90000"/>
              </a:lnSpc>
              <a:spcBef>
                <a:spcPct val="10000"/>
              </a:spcBef>
            </a:pPr>
            <a:r>
              <a:rPr lang="en-US" dirty="0" smtClean="0"/>
              <a:t>(see next slide notes for continuation)</a:t>
            </a:r>
          </a:p>
          <a:p>
            <a:pPr marL="338986" lvl="1" indent="-149356">
              <a:lnSpc>
                <a:spcPct val="90000"/>
              </a:lnSpc>
              <a:spcBef>
                <a:spcPct val="10000"/>
              </a:spcBef>
            </a:pPr>
            <a:endParaRPr lang="en-US" dirty="0"/>
          </a:p>
          <a:p>
            <a:pPr marL="0" lvl="1" indent="3356">
              <a:lnSpc>
                <a:spcPct val="90000"/>
              </a:lnSpc>
              <a:spcBef>
                <a:spcPct val="10000"/>
              </a:spcBef>
            </a:pPr>
            <a:r>
              <a:rPr lang="en-US" dirty="0" smtClean="0"/>
              <a:t>Note: Alternatively, you can also use </a:t>
            </a:r>
            <a:r>
              <a:rPr lang="en-US" dirty="0" err="1" smtClean="0"/>
              <a:t>plasticine</a:t>
            </a:r>
            <a:r>
              <a:rPr lang="en-US" dirty="0" smtClean="0"/>
              <a:t> to show effacement and dilatation. Thin out a ball of </a:t>
            </a:r>
            <a:r>
              <a:rPr lang="en-US" dirty="0" err="1" smtClean="0"/>
              <a:t>plasticine</a:t>
            </a:r>
            <a:r>
              <a:rPr lang="en-US" dirty="0" smtClean="0"/>
              <a:t> and show 50%, 70% and 100% effacement. Then put a hole in the middle and make it larger and larger, showing dilatation.</a:t>
            </a:r>
          </a:p>
        </p:txBody>
      </p:sp>
      <p:sp>
        <p:nvSpPr>
          <p:cNvPr id="37892" name="Slide Number Placeholder 3"/>
          <p:cNvSpPr txBox="1">
            <a:spLocks noGrp="1"/>
          </p:cNvSpPr>
          <p:nvPr/>
        </p:nvSpPr>
        <p:spPr bwMode="auto">
          <a:xfrm>
            <a:off x="4143587" y="9119474"/>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77ACB37-BC5E-45CC-9E21-0F9E5CA9E3B4}" type="slidenum">
              <a:rPr lang="en-CA" sz="1300">
                <a:latin typeface="Calibri" pitchFamily="34" charset="0"/>
              </a:rPr>
              <a:pPr algn="r" eaLnBrk="1" hangingPunct="1"/>
              <a:t>11</a:t>
            </a:fld>
            <a:endParaRPr lang="en-CA" sz="130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Notes Placeholder 2"/>
          <p:cNvSpPr>
            <a:spLocks noGrp="1"/>
          </p:cNvSpPr>
          <p:nvPr>
            <p:ph type="body" idx="1"/>
          </p:nvPr>
        </p:nvSpPr>
        <p:spPr bwMode="auto">
          <a:xfrm>
            <a:off x="508001" y="4573906"/>
            <a:ext cx="6451600" cy="465058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indent="10069">
              <a:lnSpc>
                <a:spcPct val="90000"/>
              </a:lnSpc>
              <a:spcBef>
                <a:spcPct val="10000"/>
              </a:spcBef>
            </a:pPr>
            <a:r>
              <a:rPr lang="en-CA" dirty="0" smtClean="0"/>
              <a:t>During labour, the following sequence of steps occur: </a:t>
            </a:r>
          </a:p>
          <a:p>
            <a:pPr marL="268288" lvl="1" indent="-192088">
              <a:lnSpc>
                <a:spcPct val="85000"/>
              </a:lnSpc>
              <a:spcBef>
                <a:spcPct val="10000"/>
              </a:spcBef>
              <a:buFontTx/>
              <a:buChar char="•"/>
            </a:pPr>
            <a:r>
              <a:rPr lang="en-CA" b="1" dirty="0" smtClean="0"/>
              <a:t>Engagement (lightening or dropping) </a:t>
            </a:r>
            <a:r>
              <a:rPr lang="en-CA" dirty="0" smtClean="0"/>
              <a:t>-</a:t>
            </a:r>
            <a:r>
              <a:rPr lang="en-CA" b="1" dirty="0" smtClean="0"/>
              <a:t> </a:t>
            </a:r>
            <a:r>
              <a:rPr lang="en-CA" dirty="0" smtClean="0"/>
              <a:t>The baby moves deeper into the pelvis (0 station). The pregnant woman may find it easier to breathe and eat, as there is less pressure on the diaphragm. There is more pressure on the urinary bladder which may increase the urge to urinate.</a:t>
            </a:r>
            <a:endParaRPr lang="en-CA" b="1" dirty="0" smtClean="0"/>
          </a:p>
          <a:p>
            <a:pPr marL="268288" lvl="1" indent="-192088">
              <a:lnSpc>
                <a:spcPct val="85000"/>
              </a:lnSpc>
              <a:spcBef>
                <a:spcPct val="10000"/>
              </a:spcBef>
              <a:buFontTx/>
              <a:buChar char="•"/>
            </a:pPr>
            <a:r>
              <a:rPr lang="en-CA" b="1" dirty="0" smtClean="0"/>
              <a:t>Descent </a:t>
            </a:r>
            <a:r>
              <a:rPr lang="en-CA" dirty="0" smtClean="0"/>
              <a:t>-</a:t>
            </a:r>
            <a:r>
              <a:rPr lang="en-CA" b="1" dirty="0" smtClean="0"/>
              <a:t> </a:t>
            </a:r>
            <a:r>
              <a:rPr lang="en-CA" dirty="0" smtClean="0"/>
              <a:t>The baby continues to move through the pelvis.</a:t>
            </a:r>
          </a:p>
          <a:p>
            <a:pPr marL="268288" lvl="1" indent="-192088">
              <a:lnSpc>
                <a:spcPct val="85000"/>
              </a:lnSpc>
              <a:spcBef>
                <a:spcPct val="10000"/>
              </a:spcBef>
              <a:buFontTx/>
              <a:buChar char="•"/>
            </a:pPr>
            <a:r>
              <a:rPr lang="en-CA" b="1" dirty="0" smtClean="0"/>
              <a:t>Flexion </a:t>
            </a:r>
            <a:r>
              <a:rPr lang="en-CA" dirty="0" smtClean="0"/>
              <a:t>-</a:t>
            </a:r>
            <a:r>
              <a:rPr lang="en-CA" b="1" dirty="0" smtClean="0"/>
              <a:t> </a:t>
            </a:r>
            <a:r>
              <a:rPr lang="en-CA" dirty="0" smtClean="0"/>
              <a:t>During descent, the baby’s head presses against the pelvic floor muscles, which causes the baby’s chin to meet his chest. The smallest part of the head lines up with the lower pelvis.</a:t>
            </a:r>
            <a:endParaRPr lang="en-CA" b="1" dirty="0" smtClean="0"/>
          </a:p>
          <a:p>
            <a:pPr marL="268288" lvl="1" indent="-192088">
              <a:lnSpc>
                <a:spcPct val="85000"/>
              </a:lnSpc>
              <a:spcBef>
                <a:spcPct val="10000"/>
              </a:spcBef>
              <a:buFontTx/>
              <a:buChar char="•"/>
            </a:pPr>
            <a:r>
              <a:rPr lang="en-CA" b="1" dirty="0" smtClean="0"/>
              <a:t>Internal Rotation </a:t>
            </a:r>
            <a:r>
              <a:rPr lang="en-CA" dirty="0" smtClean="0"/>
              <a:t>- The baby turns internally to face the mother’s back.</a:t>
            </a:r>
            <a:endParaRPr lang="en-CA" b="1" dirty="0" smtClean="0"/>
          </a:p>
          <a:p>
            <a:pPr marL="268288" lvl="1" indent="-192088">
              <a:lnSpc>
                <a:spcPct val="85000"/>
              </a:lnSpc>
              <a:spcBef>
                <a:spcPct val="10000"/>
              </a:spcBef>
              <a:buFontTx/>
              <a:buChar char="•"/>
            </a:pPr>
            <a:r>
              <a:rPr lang="en-CA" b="1" dirty="0" smtClean="0"/>
              <a:t>Extension </a:t>
            </a:r>
            <a:r>
              <a:rPr lang="en-CA" dirty="0" smtClean="0"/>
              <a:t>-</a:t>
            </a:r>
            <a:r>
              <a:rPr lang="en-CA" b="1" dirty="0" smtClean="0"/>
              <a:t> </a:t>
            </a:r>
            <a:r>
              <a:rPr lang="en-CA" dirty="0" smtClean="0"/>
              <a:t>As the mother pushes, the head extends over the pubic arch toward the vaginal opening. The baby’s head is born.</a:t>
            </a:r>
            <a:endParaRPr lang="en-CA" b="1" dirty="0" smtClean="0"/>
          </a:p>
          <a:p>
            <a:pPr marL="268288" lvl="1" indent="-192088">
              <a:lnSpc>
                <a:spcPct val="85000"/>
              </a:lnSpc>
              <a:spcBef>
                <a:spcPct val="10000"/>
              </a:spcBef>
              <a:buFontTx/>
              <a:buChar char="•"/>
            </a:pPr>
            <a:r>
              <a:rPr lang="en-CA" b="1" dirty="0" smtClean="0"/>
              <a:t>External Rotation </a:t>
            </a:r>
            <a:r>
              <a:rPr lang="en-CA" dirty="0" smtClean="0"/>
              <a:t>- The head turns to the side, which aligns the shoulders internally with the widest part of the lower pelvis.</a:t>
            </a:r>
            <a:endParaRPr lang="en-CA" b="1" dirty="0" smtClean="0"/>
          </a:p>
          <a:p>
            <a:pPr marL="268288" lvl="1" indent="-192088">
              <a:lnSpc>
                <a:spcPct val="85000"/>
              </a:lnSpc>
              <a:spcBef>
                <a:spcPct val="10000"/>
              </a:spcBef>
              <a:buFontTx/>
              <a:buChar char="•"/>
            </a:pPr>
            <a:r>
              <a:rPr lang="en-CA" b="1" dirty="0" smtClean="0"/>
              <a:t>Expulsion </a:t>
            </a:r>
            <a:r>
              <a:rPr lang="en-CA" dirty="0" smtClean="0"/>
              <a:t>-</a:t>
            </a:r>
            <a:r>
              <a:rPr lang="en-CA" b="1" dirty="0" smtClean="0"/>
              <a:t> </a:t>
            </a:r>
            <a:r>
              <a:rPr lang="en-CA" dirty="0" smtClean="0"/>
              <a:t>Following the delivery of the shoulders, the baby is born.</a:t>
            </a:r>
            <a:endParaRPr lang="en-CA" b="1" dirty="0" smtClean="0"/>
          </a:p>
          <a:p>
            <a:pPr indent="10069">
              <a:lnSpc>
                <a:spcPct val="85000"/>
              </a:lnSpc>
              <a:spcBef>
                <a:spcPct val="10000"/>
              </a:spcBef>
            </a:pPr>
            <a:r>
              <a:rPr lang="en-CA" dirty="0" smtClean="0"/>
              <a:t>Depending on the size of the class, refer to Childbirth Graphics poster on cardinal movements.</a:t>
            </a:r>
          </a:p>
          <a:p>
            <a:pPr indent="10069">
              <a:lnSpc>
                <a:spcPct val="85000"/>
              </a:lnSpc>
              <a:spcBef>
                <a:spcPct val="10000"/>
              </a:spcBef>
            </a:pPr>
            <a:r>
              <a:rPr lang="en-CA" dirty="0" smtClean="0"/>
              <a:t>Refer to “Teaching Effectively with Visual Aids” by Childbirth Graphics, 1993 for detailed instructions about using the models. Posters may also be used to describe the labour and birth process.</a:t>
            </a:r>
          </a:p>
          <a:p>
            <a:pPr indent="10069">
              <a:lnSpc>
                <a:spcPct val="85000"/>
              </a:lnSpc>
              <a:spcBef>
                <a:spcPct val="10000"/>
              </a:spcBef>
            </a:pPr>
            <a:endParaRPr lang="en-CA" b="1" dirty="0" smtClean="0"/>
          </a:p>
          <a:p>
            <a:pPr indent="10069">
              <a:lnSpc>
                <a:spcPct val="85000"/>
              </a:lnSpc>
              <a:spcBef>
                <a:spcPct val="10000"/>
              </a:spcBef>
            </a:pPr>
            <a:r>
              <a:rPr lang="en-CA" b="1" dirty="0" smtClean="0"/>
              <a:t>Lifesaver Activity - Part Two:</a:t>
            </a:r>
            <a:endParaRPr lang="en-CA" dirty="0" smtClean="0"/>
          </a:p>
          <a:p>
            <a:pPr marL="266700" lvl="1" indent="-180975">
              <a:lnSpc>
                <a:spcPct val="85000"/>
              </a:lnSpc>
              <a:spcBef>
                <a:spcPct val="10000"/>
              </a:spcBef>
              <a:buFontTx/>
              <a:buChar char="•"/>
            </a:pPr>
            <a:r>
              <a:rPr lang="en-CA" dirty="0" smtClean="0"/>
              <a:t>Ask participants to compare the size and shape of the lifesaver from when they started to now.  At the start of the exercise, the Lifesaver was thick with a small centre, similar to the cervix, which is thick and not-dilated at the start of labour.</a:t>
            </a:r>
          </a:p>
          <a:p>
            <a:pPr marL="266700" lvl="1" indent="-180975">
              <a:lnSpc>
                <a:spcPct val="85000"/>
              </a:lnSpc>
              <a:spcBef>
                <a:spcPct val="10000"/>
              </a:spcBef>
              <a:buFontTx/>
              <a:buChar char="•"/>
            </a:pPr>
            <a:r>
              <a:rPr lang="en-CA" dirty="0" smtClean="0"/>
              <a:t>By the end of the exercise, the Lifesaver is thinner and the centre is larger, just like the cervix that has effaced and dilated.</a:t>
            </a:r>
          </a:p>
          <a:p>
            <a:pPr marL="266700" indent="-180975">
              <a:lnSpc>
                <a:spcPct val="90000"/>
              </a:lnSpc>
              <a:spcBef>
                <a:spcPct val="10000"/>
              </a:spcBef>
            </a:pPr>
            <a:endParaRPr lang="en-CA" dirty="0"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85372" indent="-302066" eaLnBrk="0" hangingPunct="0">
              <a:defRPr>
                <a:solidFill>
                  <a:schemeClr val="tx1"/>
                </a:solidFill>
                <a:latin typeface="Arial" charset="0"/>
              </a:defRPr>
            </a:lvl2pPr>
            <a:lvl3pPr marL="1208265" indent="-241653" eaLnBrk="0" hangingPunct="0">
              <a:defRPr>
                <a:solidFill>
                  <a:schemeClr val="tx1"/>
                </a:solidFill>
                <a:latin typeface="Arial" charset="0"/>
              </a:defRPr>
            </a:lvl3pPr>
            <a:lvl4pPr marL="1691571" indent="-241653" eaLnBrk="0" hangingPunct="0">
              <a:defRPr>
                <a:solidFill>
                  <a:schemeClr val="tx1"/>
                </a:solidFill>
                <a:latin typeface="Arial" charset="0"/>
              </a:defRPr>
            </a:lvl4pPr>
            <a:lvl5pPr marL="2174878" indent="-241653" eaLnBrk="0" hangingPunct="0">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EBE685C0-E9D6-49D8-AA92-268D48B73E40}" type="slidenum">
              <a:rPr lang="en-CA" smtClean="0">
                <a:latin typeface="Calibri" pitchFamily="34" charset="0"/>
              </a:rPr>
              <a:pPr eaLnBrk="1" fontAlgn="base" hangingPunct="1">
                <a:spcBef>
                  <a:spcPct val="0"/>
                </a:spcBef>
                <a:spcAft>
                  <a:spcPct val="0"/>
                </a:spcAft>
              </a:pPr>
              <a:t>12</a:t>
            </a:fld>
            <a:endParaRPr lang="en-CA" smtClean="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xfrm>
            <a:off x="585893" y="4687253"/>
            <a:ext cx="6373707" cy="472559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spcBef>
                <a:spcPct val="10000"/>
              </a:spcBef>
            </a:pPr>
            <a:r>
              <a:rPr lang="en-CA" dirty="0" smtClean="0"/>
              <a:t>Active labour typically takes between 12-14 hours in a first time mother, but the entire process may take much longer. Before labour actually begins, your body has already started to prepare for the transition of being pregnant to giving birth to your new baby. During the last weeks of pregnancy your cervix starts to ripen and efface and you experience more Braxton-Hicks contractions.</a:t>
            </a:r>
          </a:p>
          <a:p>
            <a:pPr>
              <a:lnSpc>
                <a:spcPct val="90000"/>
              </a:lnSpc>
              <a:spcBef>
                <a:spcPct val="10000"/>
              </a:spcBef>
            </a:pPr>
            <a:endParaRPr lang="en-CA" dirty="0" smtClean="0"/>
          </a:p>
          <a:p>
            <a:pPr>
              <a:lnSpc>
                <a:spcPct val="90000"/>
              </a:lnSpc>
              <a:spcBef>
                <a:spcPct val="10000"/>
              </a:spcBef>
            </a:pPr>
            <a:r>
              <a:rPr lang="en-CA" dirty="0" smtClean="0"/>
              <a:t>There are four stages of labour:</a:t>
            </a:r>
          </a:p>
          <a:p>
            <a:pPr marL="382617" lvl="1" indent="-191309">
              <a:lnSpc>
                <a:spcPct val="90000"/>
              </a:lnSpc>
              <a:spcBef>
                <a:spcPct val="10000"/>
              </a:spcBef>
              <a:buFontTx/>
              <a:buChar char="•"/>
            </a:pPr>
            <a:r>
              <a:rPr lang="en-CA" dirty="0" smtClean="0"/>
              <a:t>Stage 1 begins with the first contractions, when they become regular. It ends when your cervix is fully open (dilated) at 10 centimetres.</a:t>
            </a:r>
          </a:p>
          <a:p>
            <a:pPr marL="382617" lvl="1" indent="-191309">
              <a:lnSpc>
                <a:spcPct val="90000"/>
              </a:lnSpc>
              <a:spcBef>
                <a:spcPct val="10000"/>
              </a:spcBef>
              <a:buFontTx/>
              <a:buChar char="•"/>
            </a:pPr>
            <a:r>
              <a:rPr lang="en-CA" dirty="0" smtClean="0"/>
              <a:t>Stage 2 begins when your cervix is fully open (dilated) and ends when your baby is born.</a:t>
            </a:r>
          </a:p>
          <a:p>
            <a:pPr marL="382617" lvl="1" indent="-191309">
              <a:lnSpc>
                <a:spcPct val="90000"/>
              </a:lnSpc>
              <a:spcBef>
                <a:spcPct val="10000"/>
              </a:spcBef>
              <a:buFontTx/>
              <a:buChar char="•"/>
            </a:pPr>
            <a:r>
              <a:rPr lang="en-CA" dirty="0" smtClean="0"/>
              <a:t>Stage 3 begins after the baby is born and ends when the placenta is delivered.</a:t>
            </a:r>
          </a:p>
          <a:p>
            <a:pPr marL="382617" lvl="1" indent="-191309">
              <a:lnSpc>
                <a:spcPct val="90000"/>
              </a:lnSpc>
              <a:spcBef>
                <a:spcPct val="10000"/>
              </a:spcBef>
              <a:buFontTx/>
              <a:buChar char="•"/>
            </a:pPr>
            <a:r>
              <a:rPr lang="en-CA" dirty="0" smtClean="0"/>
              <a:t>Stage 4 is the immediate time after the birth, during which the mother’s condition is stabilized following the delivery—any complications for the mother are addressed at this time.</a:t>
            </a:r>
          </a:p>
          <a:p>
            <a:pPr>
              <a:lnSpc>
                <a:spcPct val="90000"/>
              </a:lnSpc>
              <a:spcBef>
                <a:spcPct val="10000"/>
              </a:spcBef>
            </a:pPr>
            <a:r>
              <a:rPr lang="en-CA" dirty="0" smtClean="0"/>
              <a:t>(Taken from Healthy Beginnings, 4</a:t>
            </a:r>
            <a:r>
              <a:rPr lang="en-CA" baseline="30000" dirty="0" smtClean="0"/>
              <a:t>th</a:t>
            </a:r>
            <a:r>
              <a:rPr lang="en-CA" dirty="0" smtClean="0"/>
              <a:t> Edition, p. 129)</a:t>
            </a:r>
          </a:p>
          <a:p>
            <a:pPr>
              <a:lnSpc>
                <a:spcPct val="80000"/>
              </a:lnSpc>
            </a:pPr>
            <a:endParaRPr lang="en-US" dirty="0" smtClean="0"/>
          </a:p>
        </p:txBody>
      </p:sp>
      <p:sp>
        <p:nvSpPr>
          <p:cNvPr id="39940" name="Slide Number Placeholder 3"/>
          <p:cNvSpPr txBox="1">
            <a:spLocks noGrp="1"/>
          </p:cNvSpPr>
          <p:nvPr/>
        </p:nvSpPr>
        <p:spPr bwMode="auto">
          <a:xfrm>
            <a:off x="4143587" y="9119474"/>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5499422B-213F-48EF-AA5E-FB204C5829E5}" type="slidenum">
              <a:rPr lang="en-CA" sz="1300">
                <a:latin typeface="Calibri" pitchFamily="34" charset="0"/>
              </a:rPr>
              <a:pPr algn="r" eaLnBrk="1" hangingPunct="1"/>
              <a:t>13</a:t>
            </a:fld>
            <a:endParaRPr lang="en-CA" sz="130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xfrm>
            <a:off x="585893" y="4687253"/>
            <a:ext cx="6373707" cy="40455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10000"/>
              </a:spcBef>
            </a:pPr>
            <a:r>
              <a:rPr lang="en-CA" smtClean="0"/>
              <a:t>The first stage of labour usually lasts the longest. This stage is further divided into three parts:</a:t>
            </a:r>
          </a:p>
          <a:p>
            <a:pPr marL="473237" lvl="1" indent="-191309">
              <a:spcBef>
                <a:spcPct val="10000"/>
              </a:spcBef>
              <a:buFontTx/>
              <a:buAutoNum type="arabicPeriod"/>
            </a:pPr>
            <a:r>
              <a:rPr lang="en-CA" smtClean="0"/>
              <a:t>In </a:t>
            </a:r>
            <a:r>
              <a:rPr lang="en-CA" b="1" smtClean="0"/>
              <a:t>early labour</a:t>
            </a:r>
            <a:r>
              <a:rPr lang="en-CA" smtClean="0"/>
              <a:t> contractions are far apart, short in duration, and less intense than they will be later on. During this phase the cervix becomes fully effaced and dilates from 0 to 3 cm. The pregnant woman may feel excited and nervous as true labour begins. This phase may last for days. If all is going well, it is best to avoid medical intervention at this stage. Labour time only starts in the next “active” phase. </a:t>
            </a:r>
          </a:p>
          <a:p>
            <a:pPr marL="473237" lvl="1" indent="-191309">
              <a:spcBef>
                <a:spcPct val="10000"/>
              </a:spcBef>
              <a:buFontTx/>
              <a:buAutoNum type="arabicPeriod"/>
            </a:pPr>
            <a:r>
              <a:rPr lang="en-CA" smtClean="0"/>
              <a:t>In </a:t>
            </a:r>
            <a:r>
              <a:rPr lang="en-CA" b="1" smtClean="0"/>
              <a:t>active labour</a:t>
            </a:r>
            <a:r>
              <a:rPr lang="en-CA" smtClean="0"/>
              <a:t> contractions start to come closer together, lasts longer, and become more intense, but, manageable. During this phase the cervix continues to thin and dilate to 8 cm. The pregnant woman may feel tired and anxious. She may experience some back pain from the pressure of the baby’s head sitting in the pelvis.</a:t>
            </a:r>
          </a:p>
          <a:p>
            <a:pPr marL="473237" lvl="1" indent="-191309">
              <a:spcBef>
                <a:spcPct val="10000"/>
              </a:spcBef>
              <a:buFontTx/>
              <a:buAutoNum type="arabicPeriod"/>
            </a:pPr>
            <a:r>
              <a:rPr lang="en-CA" smtClean="0"/>
              <a:t>The </a:t>
            </a:r>
            <a:r>
              <a:rPr lang="en-CA" b="1" smtClean="0"/>
              <a:t>transition phase</a:t>
            </a:r>
            <a:r>
              <a:rPr lang="en-CA" smtClean="0"/>
              <a:t> marks the end of the first stage of labour. Contractions come every 2-3 minutes and last 60-90 seconds. The cervix dilates fully to 10 cm and the baby starts to descend into the birth canal. The pregnant woman feels restless, irritable, and is overwhelmed by intensity of this stage. During this phase labour is transiting from stage one (effacement and dilatation) to stage two (pushing).</a:t>
            </a:r>
          </a:p>
        </p:txBody>
      </p:sp>
      <p:sp>
        <p:nvSpPr>
          <p:cNvPr id="40964" name="Slide Number Placeholder 3"/>
          <p:cNvSpPr txBox="1">
            <a:spLocks noGrp="1"/>
          </p:cNvSpPr>
          <p:nvPr/>
        </p:nvSpPr>
        <p:spPr bwMode="auto">
          <a:xfrm>
            <a:off x="4143587" y="9119474"/>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C704B3DC-D389-4DE2-823F-F84847D65E7D}" type="slidenum">
              <a:rPr lang="en-CA" sz="1300">
                <a:latin typeface="Calibri" pitchFamily="34" charset="0"/>
              </a:rPr>
              <a:pPr algn="r" eaLnBrk="1" hangingPunct="1"/>
              <a:t>14</a:t>
            </a:fld>
            <a:endParaRPr lang="en-CA" sz="130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xfrm>
            <a:off x="585894" y="4573905"/>
            <a:ext cx="6297507" cy="43088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spcBef>
                <a:spcPct val="10000"/>
              </a:spcBef>
            </a:pPr>
            <a:r>
              <a:rPr lang="en-CA" b="1" dirty="0" smtClean="0"/>
              <a:t>How to time a contraction:</a:t>
            </a:r>
          </a:p>
          <a:p>
            <a:pPr>
              <a:lnSpc>
                <a:spcPct val="90000"/>
              </a:lnSpc>
              <a:spcBef>
                <a:spcPct val="10000"/>
              </a:spcBef>
            </a:pPr>
            <a:r>
              <a:rPr lang="en-CA" dirty="0" smtClean="0"/>
              <a:t>Use a clock or watch with a second hand. To find out how long the contraction lasts, start timing from the beginning of the contraction to the end of the same contraction.  To find out how far apart contractions are, time the beginning of one contraction to the beginning of the NEXT contraction.</a:t>
            </a:r>
          </a:p>
          <a:p>
            <a:pPr>
              <a:lnSpc>
                <a:spcPct val="90000"/>
              </a:lnSpc>
              <a:spcBef>
                <a:spcPct val="10000"/>
              </a:spcBef>
            </a:pPr>
            <a:endParaRPr lang="en-CA" dirty="0" smtClean="0"/>
          </a:p>
          <a:p>
            <a:pPr>
              <a:lnSpc>
                <a:spcPct val="90000"/>
              </a:lnSpc>
              <a:spcBef>
                <a:spcPct val="10000"/>
              </a:spcBef>
            </a:pPr>
            <a:r>
              <a:rPr lang="en-CA" dirty="0" smtClean="0"/>
              <a:t>Have your partner write down:</a:t>
            </a:r>
          </a:p>
          <a:p>
            <a:pPr marL="391009" lvl="1" indent="-201378">
              <a:lnSpc>
                <a:spcPct val="90000"/>
              </a:lnSpc>
              <a:spcBef>
                <a:spcPct val="10000"/>
              </a:spcBef>
              <a:buFontTx/>
              <a:buChar char="•"/>
            </a:pPr>
            <a:r>
              <a:rPr lang="en-CA" dirty="0" smtClean="0"/>
              <a:t>When each contraction begins and ends.</a:t>
            </a:r>
          </a:p>
          <a:p>
            <a:pPr marL="391009" lvl="1" indent="-201378">
              <a:lnSpc>
                <a:spcPct val="90000"/>
              </a:lnSpc>
              <a:spcBef>
                <a:spcPct val="10000"/>
              </a:spcBef>
              <a:buFontTx/>
              <a:buChar char="•"/>
            </a:pPr>
            <a:r>
              <a:rPr lang="en-CA" dirty="0" smtClean="0"/>
              <a:t>How far apart the contractions are.</a:t>
            </a:r>
          </a:p>
          <a:p>
            <a:pPr marL="391009" lvl="1" indent="-201378">
              <a:lnSpc>
                <a:spcPct val="90000"/>
              </a:lnSpc>
              <a:spcBef>
                <a:spcPct val="10000"/>
              </a:spcBef>
              <a:buFontTx/>
              <a:buChar char="•"/>
            </a:pPr>
            <a:r>
              <a:rPr lang="en-CA" dirty="0" smtClean="0"/>
              <a:t>How long each contraction lasts.</a:t>
            </a:r>
          </a:p>
          <a:p>
            <a:pPr marL="391009" lvl="1" indent="-201378">
              <a:lnSpc>
                <a:spcPct val="90000"/>
              </a:lnSpc>
              <a:spcBef>
                <a:spcPct val="10000"/>
              </a:spcBef>
              <a:buFontTx/>
              <a:buChar char="•"/>
            </a:pPr>
            <a:r>
              <a:rPr lang="en-CA" dirty="0" smtClean="0"/>
              <a:t>How strong the contractions feel.</a:t>
            </a:r>
          </a:p>
          <a:p>
            <a:pPr>
              <a:lnSpc>
                <a:spcPct val="90000"/>
              </a:lnSpc>
              <a:spcBef>
                <a:spcPct val="10000"/>
              </a:spcBef>
            </a:pPr>
            <a:endParaRPr lang="en-CA" dirty="0" smtClean="0"/>
          </a:p>
          <a:p>
            <a:pPr>
              <a:lnSpc>
                <a:spcPct val="90000"/>
              </a:lnSpc>
              <a:spcBef>
                <a:spcPct val="10000"/>
              </a:spcBef>
            </a:pPr>
            <a:r>
              <a:rPr lang="en-CA" dirty="0" smtClean="0"/>
              <a:t>It is not necessary to time every contraction in early labour. Have your partner start timing the contractions for one hour to determine how far apart they are (i.e., every 10 minutes).  Wait until you experience a noticeable change in your contractions or demeanour and time the contractions again.</a:t>
            </a:r>
          </a:p>
        </p:txBody>
      </p:sp>
      <p:sp>
        <p:nvSpPr>
          <p:cNvPr id="41988" name="Slide Number Placeholder 3"/>
          <p:cNvSpPr txBox="1">
            <a:spLocks noGrp="1"/>
          </p:cNvSpPr>
          <p:nvPr/>
        </p:nvSpPr>
        <p:spPr bwMode="auto">
          <a:xfrm>
            <a:off x="4143587" y="9119474"/>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D7DD8FE0-59CC-44CA-8477-9F2DF8EEAFA6}" type="slidenum">
              <a:rPr lang="en-CA" sz="1300">
                <a:latin typeface="Calibri" pitchFamily="34" charset="0"/>
              </a:rPr>
              <a:pPr algn="r" eaLnBrk="1" hangingPunct="1"/>
              <a:t>15</a:t>
            </a:fld>
            <a:endParaRPr lang="en-CA" sz="130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xfrm>
            <a:off x="585894" y="4498896"/>
            <a:ext cx="6527801" cy="4838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91309" indent="-191309">
              <a:lnSpc>
                <a:spcPct val="90000"/>
              </a:lnSpc>
              <a:spcBef>
                <a:spcPct val="10000"/>
              </a:spcBef>
              <a:buFontTx/>
              <a:buChar char="•"/>
            </a:pPr>
            <a:r>
              <a:rPr lang="en-CA" dirty="0" smtClean="0"/>
              <a:t>Every hospital and health care provider will have their own version of when to go to the hospital. Your health care provider will provide guidelines about when to go to hospital or birthing centre. Generally, it is recommended that you head to the hospital or birthing centre when:</a:t>
            </a:r>
          </a:p>
          <a:p>
            <a:pPr marL="572248" lvl="1" indent="-191309">
              <a:lnSpc>
                <a:spcPct val="90000"/>
              </a:lnSpc>
              <a:spcBef>
                <a:spcPct val="10000"/>
              </a:spcBef>
              <a:buFontTx/>
              <a:buChar char="•"/>
            </a:pPr>
            <a:r>
              <a:rPr lang="en-CA" dirty="0" smtClean="0"/>
              <a:t>Your water breaks in a gush or is leaking steadily.</a:t>
            </a:r>
          </a:p>
          <a:p>
            <a:pPr marL="572248" lvl="1" indent="-191309">
              <a:lnSpc>
                <a:spcPct val="90000"/>
              </a:lnSpc>
              <a:spcBef>
                <a:spcPct val="10000"/>
              </a:spcBef>
              <a:buFontTx/>
              <a:buChar char="•"/>
            </a:pPr>
            <a:r>
              <a:rPr lang="en-CA" dirty="0" smtClean="0"/>
              <a:t>Your contractions are regular and 5 minutes apart and the hospital is less than 30 minutes away.</a:t>
            </a:r>
          </a:p>
          <a:p>
            <a:pPr marL="572248" lvl="1" indent="-191309">
              <a:lnSpc>
                <a:spcPct val="90000"/>
              </a:lnSpc>
              <a:spcBef>
                <a:spcPct val="10000"/>
              </a:spcBef>
              <a:buFontTx/>
              <a:buChar char="•"/>
            </a:pPr>
            <a:r>
              <a:rPr lang="en-CA" dirty="0" smtClean="0"/>
              <a:t>Your contractions are regular and 10 minutes apart and the hospital is more than 30 minutes away.</a:t>
            </a:r>
          </a:p>
          <a:p>
            <a:pPr marL="191309" indent="-191309">
              <a:lnSpc>
                <a:spcPct val="90000"/>
              </a:lnSpc>
              <a:spcBef>
                <a:spcPct val="10000"/>
              </a:spcBef>
              <a:buFontTx/>
              <a:buChar char="•"/>
            </a:pPr>
            <a:r>
              <a:rPr lang="en-CA" dirty="0" smtClean="0"/>
              <a:t>If you are not sure about what to do call the labour unit at the hospital or birthing centre or contact your health care provider. Discuss details of when to contact your midwife if you are having a home birth.</a:t>
            </a:r>
          </a:p>
          <a:p>
            <a:pPr marL="191309" indent="-191309">
              <a:lnSpc>
                <a:spcPct val="90000"/>
              </a:lnSpc>
              <a:spcBef>
                <a:spcPct val="10000"/>
              </a:spcBef>
              <a:buFontTx/>
              <a:buChar char="•"/>
            </a:pPr>
            <a:r>
              <a:rPr lang="en-CA" dirty="0" smtClean="0"/>
              <a:t>Consider using the </a:t>
            </a:r>
            <a:r>
              <a:rPr lang="en-CA" b="1" dirty="0" smtClean="0"/>
              <a:t>5-1-1 rule</a:t>
            </a:r>
            <a:r>
              <a:rPr lang="en-CA" dirty="0" smtClean="0"/>
              <a:t> if this is your first baby: “Your contractions are intense enough to require you to focus and breathe rhythmically and</a:t>
            </a:r>
            <a:r>
              <a:rPr lang="en-CA" i="1" dirty="0" smtClean="0"/>
              <a:t> </a:t>
            </a:r>
            <a:r>
              <a:rPr lang="en-CA" dirty="0" smtClean="0"/>
              <a:t>are 5 minutes apart, each lasting at least 1 minute for a period of 1 hour.” (Penny </a:t>
            </a:r>
            <a:r>
              <a:rPr lang="en-CA" dirty="0" err="1" smtClean="0"/>
              <a:t>Simkin</a:t>
            </a:r>
            <a:r>
              <a:rPr lang="en-CA" dirty="0" smtClean="0"/>
              <a:t>, 4</a:t>
            </a:r>
            <a:r>
              <a:rPr lang="en-CA" baseline="30000" dirty="0" smtClean="0"/>
              <a:t>th</a:t>
            </a:r>
            <a:r>
              <a:rPr lang="en-CA" dirty="0" smtClean="0"/>
              <a:t> Edition Pregnancy Childbirth  and the Newborn. Pg. 244). </a:t>
            </a:r>
          </a:p>
          <a:p>
            <a:pPr marL="191309" indent="-191309">
              <a:lnSpc>
                <a:spcPct val="90000"/>
              </a:lnSpc>
              <a:spcBef>
                <a:spcPct val="10000"/>
              </a:spcBef>
              <a:buFontTx/>
              <a:buChar char="•"/>
            </a:pPr>
            <a:r>
              <a:rPr lang="en-CA" dirty="0" smtClean="0"/>
              <a:t>If this is not your first baby, your health care provider may suggest that you go to the hospital or birthing centre as soon as your contractions are 5 minutes apart.</a:t>
            </a:r>
          </a:p>
          <a:p>
            <a:pPr marL="191309" indent="-191309">
              <a:lnSpc>
                <a:spcPct val="90000"/>
              </a:lnSpc>
              <a:spcBef>
                <a:spcPct val="10000"/>
              </a:spcBef>
            </a:pPr>
            <a:endParaRPr lang="en-CA" dirty="0" smtClean="0"/>
          </a:p>
          <a:p>
            <a:pPr marL="191309" indent="-191309">
              <a:lnSpc>
                <a:spcPct val="90000"/>
              </a:lnSpc>
              <a:spcBef>
                <a:spcPct val="10000"/>
              </a:spcBef>
            </a:pPr>
            <a:r>
              <a:rPr lang="en-CA" b="1" dirty="0" smtClean="0"/>
              <a:t>Suggested Activity:</a:t>
            </a:r>
          </a:p>
          <a:p>
            <a:pPr marL="191309" indent="-191309">
              <a:lnSpc>
                <a:spcPct val="90000"/>
              </a:lnSpc>
              <a:spcBef>
                <a:spcPct val="10000"/>
              </a:spcBef>
              <a:buFontTx/>
              <a:buChar char="•"/>
            </a:pPr>
            <a:r>
              <a:rPr lang="en-CA" dirty="0" smtClean="0"/>
              <a:t>Refer to the </a:t>
            </a:r>
            <a:r>
              <a:rPr lang="en-CA" b="1" i="1" dirty="0" smtClean="0"/>
              <a:t>Labour Decision Tree</a:t>
            </a:r>
            <a:r>
              <a:rPr lang="en-CA" dirty="0" smtClean="0"/>
              <a:t> handout developed M. Sheedy, RN, </a:t>
            </a:r>
            <a:r>
              <a:rPr lang="en-CA" dirty="0" err="1" smtClean="0"/>
              <a:t>BNSc</a:t>
            </a:r>
            <a:r>
              <a:rPr lang="en-CA" dirty="0" smtClean="0"/>
              <a:t>, February 2010 (in Module Outline). Provide each couple with a copy of the handout and review points.</a:t>
            </a:r>
          </a:p>
        </p:txBody>
      </p:sp>
      <p:sp>
        <p:nvSpPr>
          <p:cNvPr id="43012" name="Slide Number Placeholder 3"/>
          <p:cNvSpPr txBox="1">
            <a:spLocks noGrp="1"/>
          </p:cNvSpPr>
          <p:nvPr/>
        </p:nvSpPr>
        <p:spPr bwMode="auto">
          <a:xfrm>
            <a:off x="4143587" y="9119474"/>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916B3EBB-C041-48F2-B918-843375BB6D31}" type="slidenum">
              <a:rPr lang="en-CA" sz="1300">
                <a:latin typeface="Calibri" pitchFamily="34" charset="0"/>
              </a:rPr>
              <a:pPr algn="r" eaLnBrk="1" hangingPunct="1"/>
              <a:t>16</a:t>
            </a:fld>
            <a:endParaRPr lang="en-CA" sz="130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xfrm>
            <a:off x="585894" y="4498896"/>
            <a:ext cx="6527801" cy="4838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spcBef>
                <a:spcPct val="10000"/>
              </a:spcBef>
            </a:pPr>
            <a:r>
              <a:rPr lang="en-CA" dirty="0" smtClean="0"/>
              <a:t>View a video about labour and delivery such as:</a:t>
            </a:r>
          </a:p>
          <a:p>
            <a:pPr marL="431284" lvl="1" indent="-241653">
              <a:lnSpc>
                <a:spcPct val="90000"/>
              </a:lnSpc>
              <a:spcBef>
                <a:spcPct val="10000"/>
              </a:spcBef>
              <a:buFontTx/>
              <a:buAutoNum type="arabicPeriod"/>
            </a:pPr>
            <a:r>
              <a:rPr lang="en-CA" dirty="0" smtClean="0"/>
              <a:t>Works of Wonder – The Miracle Within. Vida Health Communication Inc. 2000.</a:t>
            </a:r>
          </a:p>
          <a:p>
            <a:pPr marL="431284" lvl="1" indent="-241653">
              <a:lnSpc>
                <a:spcPct val="90000"/>
              </a:lnSpc>
              <a:spcBef>
                <a:spcPct val="10000"/>
              </a:spcBef>
              <a:buFontTx/>
              <a:buAutoNum type="arabicPeriod"/>
            </a:pPr>
            <a:r>
              <a:rPr lang="en-CA" dirty="0" smtClean="0"/>
              <a:t>Understanding Birth - Chapter Two - Understanding Labour, 2</a:t>
            </a:r>
            <a:r>
              <a:rPr lang="en-CA" baseline="30000" dirty="0" smtClean="0"/>
              <a:t>nd</a:t>
            </a:r>
            <a:r>
              <a:rPr lang="en-CA" dirty="0" smtClean="0"/>
              <a:t> edition. </a:t>
            </a:r>
            <a:r>
              <a:rPr lang="en-CA" dirty="0" err="1" smtClean="0"/>
              <a:t>InJoy</a:t>
            </a:r>
            <a:r>
              <a:rPr lang="en-CA" dirty="0" smtClean="0"/>
              <a:t> Birth &amp; Parenting Education. 2010.</a:t>
            </a:r>
          </a:p>
          <a:p>
            <a:pPr marL="431284" lvl="1" indent="-241653">
              <a:lnSpc>
                <a:spcPct val="90000"/>
              </a:lnSpc>
              <a:spcBef>
                <a:spcPct val="10000"/>
              </a:spcBef>
              <a:buFontTx/>
              <a:buAutoNum type="arabicPeriod"/>
            </a:pPr>
            <a:r>
              <a:rPr lang="en-CA" dirty="0" smtClean="0"/>
              <a:t>The Stages of Labour, 2</a:t>
            </a:r>
            <a:r>
              <a:rPr lang="en-CA" baseline="30000" dirty="0" smtClean="0"/>
              <a:t>nd</a:t>
            </a:r>
            <a:r>
              <a:rPr lang="en-CA" dirty="0" smtClean="0"/>
              <a:t> edition. </a:t>
            </a:r>
            <a:r>
              <a:rPr lang="en-CA" dirty="0" err="1" smtClean="0"/>
              <a:t>InJoy</a:t>
            </a:r>
            <a:r>
              <a:rPr lang="en-CA" dirty="0" smtClean="0"/>
              <a:t> Birth &amp; Parenting Education. 2006.</a:t>
            </a:r>
          </a:p>
          <a:p>
            <a:pPr marL="189631" lvl="1">
              <a:lnSpc>
                <a:spcPct val="90000"/>
              </a:lnSpc>
              <a:spcBef>
                <a:spcPct val="10000"/>
              </a:spcBef>
            </a:pPr>
            <a:endParaRPr lang="en-CA" dirty="0" smtClean="0"/>
          </a:p>
          <a:p>
            <a:pPr marL="0" lvl="1">
              <a:lnSpc>
                <a:spcPct val="90000"/>
              </a:lnSpc>
              <a:spcBef>
                <a:spcPct val="10000"/>
              </a:spcBef>
            </a:pPr>
            <a:r>
              <a:rPr lang="en-CA" dirty="0" smtClean="0"/>
              <a:t>In many cases, you will find that it is probably better to show a portion of the video and then to have a discussion.</a:t>
            </a:r>
          </a:p>
          <a:p>
            <a:pPr>
              <a:lnSpc>
                <a:spcPct val="90000"/>
              </a:lnSpc>
              <a:spcBef>
                <a:spcPct val="10000"/>
              </a:spcBef>
            </a:pPr>
            <a:endParaRPr lang="en-CA" dirty="0" smtClean="0"/>
          </a:p>
          <a:p>
            <a:pPr>
              <a:lnSpc>
                <a:spcPct val="90000"/>
              </a:lnSpc>
              <a:spcBef>
                <a:spcPct val="10000"/>
              </a:spcBef>
            </a:pPr>
            <a:r>
              <a:rPr lang="en-CA" dirty="0" smtClean="0"/>
              <a:t>Discuss any questions or concerns that participants have following the video. Provide participants with some points to look for during the video:</a:t>
            </a:r>
          </a:p>
          <a:p>
            <a:pPr marL="431284" lvl="1" indent="-241653">
              <a:lnSpc>
                <a:spcPct val="90000"/>
              </a:lnSpc>
              <a:spcBef>
                <a:spcPct val="10000"/>
              </a:spcBef>
              <a:buFontTx/>
              <a:buChar char="•"/>
            </a:pPr>
            <a:r>
              <a:rPr lang="en-CA" dirty="0" smtClean="0"/>
              <a:t>What changes did you note in the pregnant woman’s emotions during labour?</a:t>
            </a:r>
          </a:p>
          <a:p>
            <a:pPr marL="431284" lvl="1" indent="-241653">
              <a:lnSpc>
                <a:spcPct val="90000"/>
              </a:lnSpc>
              <a:spcBef>
                <a:spcPct val="10000"/>
              </a:spcBef>
              <a:buFontTx/>
              <a:buChar char="•"/>
            </a:pPr>
            <a:r>
              <a:rPr lang="en-CA" dirty="0" smtClean="0"/>
              <a:t>What coping measures did she use?</a:t>
            </a:r>
          </a:p>
          <a:p>
            <a:pPr marL="431284" lvl="1" indent="-241653">
              <a:lnSpc>
                <a:spcPct val="90000"/>
              </a:lnSpc>
              <a:spcBef>
                <a:spcPct val="10000"/>
              </a:spcBef>
              <a:buFontTx/>
              <a:buChar char="•"/>
            </a:pPr>
            <a:r>
              <a:rPr lang="en-CA" dirty="0" smtClean="0"/>
              <a:t>What strategies did the support person use to help the pregnant woman?</a:t>
            </a:r>
          </a:p>
        </p:txBody>
      </p:sp>
      <p:sp>
        <p:nvSpPr>
          <p:cNvPr id="44036" name="Slide Number Placeholder 3"/>
          <p:cNvSpPr txBox="1">
            <a:spLocks noGrp="1"/>
          </p:cNvSpPr>
          <p:nvPr/>
        </p:nvSpPr>
        <p:spPr bwMode="auto">
          <a:xfrm>
            <a:off x="4143587" y="9119474"/>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451C30ED-F4F3-484E-93C3-3BE723438AB5}" type="slidenum">
              <a:rPr lang="en-CA" sz="1300">
                <a:latin typeface="Calibri" pitchFamily="34" charset="0"/>
              </a:rPr>
              <a:pPr algn="r" eaLnBrk="1" hangingPunct="1"/>
              <a:t>17</a:t>
            </a:fld>
            <a:endParaRPr lang="en-CA" sz="130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xfrm>
            <a:off x="585894" y="4498896"/>
            <a:ext cx="6527801" cy="4838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dirty="0" smtClean="0"/>
          </a:p>
        </p:txBody>
      </p:sp>
      <p:sp>
        <p:nvSpPr>
          <p:cNvPr id="45060" name="Slide Number Placeholder 3"/>
          <p:cNvSpPr txBox="1">
            <a:spLocks noGrp="1"/>
          </p:cNvSpPr>
          <p:nvPr/>
        </p:nvSpPr>
        <p:spPr bwMode="auto">
          <a:xfrm>
            <a:off x="4143587" y="9119474"/>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0E2A5E41-4C4B-494F-B93C-83B9D3133068}" type="slidenum">
              <a:rPr lang="en-CA" sz="1300">
                <a:latin typeface="Calibri" pitchFamily="34" charset="0"/>
              </a:rPr>
              <a:pPr algn="r" eaLnBrk="1" hangingPunct="1"/>
              <a:t>18</a:t>
            </a:fld>
            <a:endParaRPr lang="en-CA" sz="130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C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xfrm>
            <a:off x="662094" y="4498896"/>
            <a:ext cx="5852160" cy="43205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spcBef>
                <a:spcPct val="10000"/>
              </a:spcBef>
            </a:pPr>
            <a:r>
              <a:rPr lang="en-CA" b="1" dirty="0" smtClean="0"/>
              <a:t>Suggested Activity: Prenatal Fun</a:t>
            </a:r>
          </a:p>
          <a:p>
            <a:pPr>
              <a:lnSpc>
                <a:spcPct val="90000"/>
              </a:lnSpc>
              <a:spcBef>
                <a:spcPct val="10000"/>
              </a:spcBef>
            </a:pPr>
            <a:r>
              <a:rPr lang="en-CA" dirty="0" smtClean="0"/>
              <a:t>Please note that this may not be appropriate for participants with low-literacy or if English is not their first language.</a:t>
            </a:r>
          </a:p>
          <a:p>
            <a:pPr>
              <a:lnSpc>
                <a:spcPct val="90000"/>
              </a:lnSpc>
              <a:spcBef>
                <a:spcPct val="10000"/>
              </a:spcBef>
            </a:pPr>
            <a:endParaRPr lang="en-CA" b="1" dirty="0" smtClean="0"/>
          </a:p>
          <a:p>
            <a:pPr>
              <a:lnSpc>
                <a:spcPct val="90000"/>
              </a:lnSpc>
              <a:spcBef>
                <a:spcPct val="10000"/>
              </a:spcBef>
            </a:pPr>
            <a:r>
              <a:rPr lang="en-CA" dirty="0" smtClean="0"/>
              <a:t>The purpose of this activity is to:</a:t>
            </a:r>
          </a:p>
          <a:p>
            <a:pPr marL="382617" lvl="1" indent="-191309">
              <a:lnSpc>
                <a:spcPct val="90000"/>
              </a:lnSpc>
              <a:spcBef>
                <a:spcPct val="10000"/>
              </a:spcBef>
              <a:buFontTx/>
              <a:buChar char="•"/>
            </a:pPr>
            <a:r>
              <a:rPr lang="en-CA" dirty="0" smtClean="0"/>
              <a:t>Familiarize participants with the terminology of labour and delivery.</a:t>
            </a:r>
          </a:p>
          <a:p>
            <a:pPr marL="382617" lvl="1" indent="-191309">
              <a:lnSpc>
                <a:spcPct val="90000"/>
              </a:lnSpc>
              <a:spcBef>
                <a:spcPct val="10000"/>
              </a:spcBef>
              <a:buFontTx/>
              <a:buChar char="•"/>
            </a:pPr>
            <a:r>
              <a:rPr lang="en-CA" dirty="0" smtClean="0"/>
              <a:t>Encourage the pregnant woman and her partner to start thinking and working together </a:t>
            </a:r>
            <a:r>
              <a:rPr lang="en-CA" i="1" dirty="0" smtClean="0"/>
              <a:t>as a team</a:t>
            </a:r>
            <a:r>
              <a:rPr lang="en-CA" dirty="0" smtClean="0"/>
              <a:t>, as they prepare for labour and delivery.</a:t>
            </a:r>
          </a:p>
          <a:p>
            <a:pPr>
              <a:lnSpc>
                <a:spcPct val="90000"/>
              </a:lnSpc>
              <a:spcBef>
                <a:spcPct val="10000"/>
              </a:spcBef>
            </a:pPr>
            <a:endParaRPr lang="en-CA" dirty="0" smtClean="0"/>
          </a:p>
          <a:p>
            <a:pPr>
              <a:lnSpc>
                <a:spcPct val="90000"/>
              </a:lnSpc>
              <a:spcBef>
                <a:spcPct val="10000"/>
              </a:spcBef>
            </a:pPr>
            <a:r>
              <a:rPr lang="en-CA" dirty="0" smtClean="0"/>
              <a:t>Provide a pencil and a copy of the </a:t>
            </a:r>
            <a:r>
              <a:rPr lang="en-CA" b="1" dirty="0" smtClean="0"/>
              <a:t>Prenatal Fun</a:t>
            </a:r>
            <a:r>
              <a:rPr lang="en-CA" dirty="0" smtClean="0"/>
              <a:t> brain buster activity (in Module Outline) to each couple and allow 5 minutes to solve the puzzles. Ask participants to volunteer the answers (see answer sheet). </a:t>
            </a:r>
          </a:p>
          <a:p>
            <a:pPr lvl="2" eaLnBrk="1" hangingPunct="1">
              <a:spcBef>
                <a:spcPct val="20000"/>
              </a:spcBef>
              <a:buClr>
                <a:srgbClr val="006666"/>
              </a:buClr>
              <a:buSzPct val="80000"/>
            </a:pPr>
            <a:endParaRPr lang="en-CA" dirty="0"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85372" indent="-302066" eaLnBrk="0" hangingPunct="0">
              <a:defRPr>
                <a:solidFill>
                  <a:schemeClr val="tx1"/>
                </a:solidFill>
                <a:latin typeface="Arial" charset="0"/>
              </a:defRPr>
            </a:lvl2pPr>
            <a:lvl3pPr marL="1208265" indent="-241653" eaLnBrk="0" hangingPunct="0">
              <a:defRPr>
                <a:solidFill>
                  <a:schemeClr val="tx1"/>
                </a:solidFill>
                <a:latin typeface="Arial" charset="0"/>
              </a:defRPr>
            </a:lvl3pPr>
            <a:lvl4pPr marL="1691571" indent="-241653" eaLnBrk="0" hangingPunct="0">
              <a:defRPr>
                <a:solidFill>
                  <a:schemeClr val="tx1"/>
                </a:solidFill>
                <a:latin typeface="Arial" charset="0"/>
              </a:defRPr>
            </a:lvl4pPr>
            <a:lvl5pPr marL="2174878" indent="-241653" eaLnBrk="0" hangingPunct="0">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A6B958F7-771D-482B-8520-C71A9822E39C}" type="slidenum">
              <a:rPr lang="en-CA" smtClean="0">
                <a:latin typeface="Calibri" pitchFamily="34" charset="0"/>
              </a:rPr>
              <a:pPr eaLnBrk="1" fontAlgn="base" hangingPunct="1">
                <a:spcBef>
                  <a:spcPct val="0"/>
                </a:spcBef>
                <a:spcAft>
                  <a:spcPct val="0"/>
                </a:spcAft>
              </a:pPr>
              <a:t>2</a:t>
            </a:fld>
            <a:endParaRPr lang="en-CA" smtClean="0">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CA"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xfrm>
            <a:off x="731520" y="4560570"/>
            <a:ext cx="5852160" cy="447389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spcBef>
                <a:spcPct val="10000"/>
              </a:spcBef>
            </a:pPr>
            <a:r>
              <a:rPr lang="en-CA" dirty="0" smtClean="0"/>
              <a:t>The last few months of pregnancy are a time when pregnant women and their partners begin preparing for labour and delivery and the arrival of their new baby.</a:t>
            </a:r>
          </a:p>
          <a:p>
            <a:pPr>
              <a:lnSpc>
                <a:spcPct val="90000"/>
              </a:lnSpc>
              <a:spcBef>
                <a:spcPct val="10000"/>
              </a:spcBef>
            </a:pPr>
            <a:r>
              <a:rPr lang="en-CA" dirty="0" smtClean="0"/>
              <a:t>Here are some suggestions to consider:</a:t>
            </a:r>
          </a:p>
          <a:p>
            <a:pPr marL="382617" lvl="1" indent="-191309">
              <a:lnSpc>
                <a:spcPct val="90000"/>
              </a:lnSpc>
              <a:spcBef>
                <a:spcPct val="10000"/>
              </a:spcBef>
              <a:buFontTx/>
              <a:buChar char="•"/>
            </a:pPr>
            <a:r>
              <a:rPr lang="en-CA" dirty="0" smtClean="0"/>
              <a:t>Ensure prenatal education is completed at least a few weeks before your due date. Learn as much as possible about labour, delivery and breastfeeding.</a:t>
            </a:r>
          </a:p>
          <a:p>
            <a:pPr marL="382617" lvl="1" indent="-191309">
              <a:lnSpc>
                <a:spcPct val="90000"/>
              </a:lnSpc>
              <a:spcBef>
                <a:spcPct val="10000"/>
              </a:spcBef>
              <a:buFontTx/>
              <a:buChar char="•"/>
            </a:pPr>
            <a:r>
              <a:rPr lang="en-CA" dirty="0" smtClean="0"/>
              <a:t>Discuss any questions or concerns around labour and delivery with your health care provider.</a:t>
            </a:r>
          </a:p>
          <a:p>
            <a:pPr marL="382617" lvl="1" indent="-191309">
              <a:lnSpc>
                <a:spcPct val="90000"/>
              </a:lnSpc>
              <a:spcBef>
                <a:spcPct val="10000"/>
              </a:spcBef>
              <a:buFontTx/>
              <a:buChar char="•"/>
            </a:pPr>
            <a:r>
              <a:rPr lang="en-CA" dirty="0" smtClean="0"/>
              <a:t>Discuss and update as necessary your birth plan with your healthcare provider and support team. Decide  who will support you during labour and delivery (partner, doula, friend, etc.).</a:t>
            </a:r>
          </a:p>
          <a:p>
            <a:pPr marL="382617" lvl="1" indent="-191309">
              <a:lnSpc>
                <a:spcPct val="90000"/>
              </a:lnSpc>
              <a:spcBef>
                <a:spcPct val="10000"/>
              </a:spcBef>
              <a:buFontTx/>
              <a:buChar char="•"/>
            </a:pPr>
            <a:r>
              <a:rPr lang="en-CA" dirty="0" smtClean="0"/>
              <a:t>Attend a hospital information session and tour. A pre-registration component may be part of the hospital session.</a:t>
            </a:r>
          </a:p>
          <a:p>
            <a:pPr marL="382617" lvl="1" indent="-191309">
              <a:lnSpc>
                <a:spcPct val="90000"/>
              </a:lnSpc>
              <a:spcBef>
                <a:spcPct val="10000"/>
              </a:spcBef>
              <a:buFontTx/>
              <a:buChar char="•"/>
            </a:pPr>
            <a:r>
              <a:rPr lang="en-CA" dirty="0" smtClean="0"/>
              <a:t>Make a list of baby items that you will need and buy a few at a time. Ask family or friends if they have items that you can borrow.</a:t>
            </a:r>
          </a:p>
          <a:p>
            <a:pPr marL="382617" lvl="1" indent="-191309">
              <a:lnSpc>
                <a:spcPct val="90000"/>
              </a:lnSpc>
              <a:spcBef>
                <a:spcPct val="10000"/>
              </a:spcBef>
              <a:buFontTx/>
              <a:buChar char="•"/>
            </a:pPr>
            <a:r>
              <a:rPr lang="en-CA" dirty="0" smtClean="0"/>
              <a:t>Talk to other mothers about their experience with labour, birth, and the first few weeks at home with a new baby.</a:t>
            </a:r>
          </a:p>
          <a:p>
            <a:pPr marL="382617" lvl="1" indent="-191309">
              <a:lnSpc>
                <a:spcPct val="90000"/>
              </a:lnSpc>
              <a:spcBef>
                <a:spcPct val="10000"/>
              </a:spcBef>
              <a:buFontTx/>
              <a:buChar char="•"/>
            </a:pPr>
            <a:r>
              <a:rPr lang="en-CA" dirty="0" smtClean="0"/>
              <a:t>Make arrangements with your employer about taking time off work for maternity or parental leave.</a:t>
            </a:r>
          </a:p>
          <a:p>
            <a:pPr marL="382617" lvl="1" indent="-191309">
              <a:lnSpc>
                <a:spcPct val="90000"/>
              </a:lnSpc>
              <a:spcBef>
                <a:spcPct val="10000"/>
              </a:spcBef>
              <a:buFontTx/>
              <a:buChar char="•"/>
            </a:pPr>
            <a:r>
              <a:rPr lang="en-CA" dirty="0" smtClean="0"/>
              <a:t>Arrange for family and friends to help out during the first few weeks at home.</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85372" indent="-302066" eaLnBrk="0" hangingPunct="0">
              <a:defRPr>
                <a:solidFill>
                  <a:schemeClr val="tx1"/>
                </a:solidFill>
                <a:latin typeface="Arial" charset="0"/>
              </a:defRPr>
            </a:lvl2pPr>
            <a:lvl3pPr marL="1208265" indent="-241653" eaLnBrk="0" hangingPunct="0">
              <a:defRPr>
                <a:solidFill>
                  <a:schemeClr val="tx1"/>
                </a:solidFill>
                <a:latin typeface="Arial" charset="0"/>
              </a:defRPr>
            </a:lvl3pPr>
            <a:lvl4pPr marL="1691571" indent="-241653" eaLnBrk="0" hangingPunct="0">
              <a:defRPr>
                <a:solidFill>
                  <a:schemeClr val="tx1"/>
                </a:solidFill>
                <a:latin typeface="Arial" charset="0"/>
              </a:defRPr>
            </a:lvl4pPr>
            <a:lvl5pPr marL="2174878" indent="-241653" eaLnBrk="0" hangingPunct="0">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76DE48C3-74A3-456F-A228-48430BA6A416}" type="slidenum">
              <a:rPr lang="en-CA" smtClean="0">
                <a:latin typeface="Calibri" pitchFamily="34" charset="0"/>
              </a:rPr>
              <a:pPr eaLnBrk="1" fontAlgn="base" hangingPunct="1">
                <a:spcBef>
                  <a:spcPct val="0"/>
                </a:spcBef>
                <a:spcAft>
                  <a:spcPct val="0"/>
                </a:spcAft>
              </a:pPr>
              <a:t>3</a:t>
            </a:fld>
            <a:endParaRPr lang="en-CA"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91309" indent="-191309">
              <a:lnSpc>
                <a:spcPct val="90000"/>
              </a:lnSpc>
              <a:spcBef>
                <a:spcPct val="10000"/>
              </a:spcBef>
              <a:buFontTx/>
              <a:buChar char="•"/>
            </a:pPr>
            <a:r>
              <a:rPr lang="en-CA" dirty="0" smtClean="0"/>
              <a:t>Pack your suitcase 3-4 weeks before your due date. Your local hospital or birthing centre will provide you with specific information about what you need to bring.  You may also want to include the following items:</a:t>
            </a:r>
          </a:p>
          <a:p>
            <a:pPr marL="573926" lvl="1" indent="-192987">
              <a:lnSpc>
                <a:spcPct val="90000"/>
              </a:lnSpc>
              <a:spcBef>
                <a:spcPct val="10000"/>
              </a:spcBef>
              <a:buFontTx/>
              <a:buChar char="•"/>
            </a:pPr>
            <a:r>
              <a:rPr lang="en-CA" dirty="0" smtClean="0"/>
              <a:t>Pillow with brightly coloured pillow case.</a:t>
            </a:r>
          </a:p>
          <a:p>
            <a:pPr marL="573926" lvl="1" indent="-192987">
              <a:lnSpc>
                <a:spcPct val="90000"/>
              </a:lnSpc>
              <a:spcBef>
                <a:spcPct val="10000"/>
              </a:spcBef>
              <a:buFontTx/>
              <a:buChar char="•"/>
            </a:pPr>
            <a:r>
              <a:rPr lang="en-CA" dirty="0" smtClean="0"/>
              <a:t>Lip balm.</a:t>
            </a:r>
          </a:p>
          <a:p>
            <a:pPr marL="573926" lvl="1" indent="-192987">
              <a:lnSpc>
                <a:spcPct val="90000"/>
              </a:lnSpc>
              <a:spcBef>
                <a:spcPct val="10000"/>
              </a:spcBef>
              <a:buFontTx/>
              <a:buChar char="•"/>
            </a:pPr>
            <a:r>
              <a:rPr lang="en-CA" dirty="0" smtClean="0"/>
              <a:t>Warm socks.</a:t>
            </a:r>
          </a:p>
          <a:p>
            <a:pPr marL="573926" lvl="1" indent="-192987">
              <a:lnSpc>
                <a:spcPct val="90000"/>
              </a:lnSpc>
              <a:spcBef>
                <a:spcPct val="10000"/>
              </a:spcBef>
              <a:buFontTx/>
              <a:buChar char="•"/>
            </a:pPr>
            <a:r>
              <a:rPr lang="en-CA" dirty="0" smtClean="0"/>
              <a:t>Drinks and snacks.</a:t>
            </a:r>
          </a:p>
          <a:p>
            <a:pPr marL="573926" lvl="1" indent="-192987">
              <a:lnSpc>
                <a:spcPct val="90000"/>
              </a:lnSpc>
              <a:spcBef>
                <a:spcPct val="10000"/>
              </a:spcBef>
              <a:buFontTx/>
              <a:buChar char="•"/>
            </a:pPr>
            <a:r>
              <a:rPr lang="en-CA" dirty="0" smtClean="0"/>
              <a:t>Cotton sanitary pads.</a:t>
            </a:r>
          </a:p>
          <a:p>
            <a:pPr marL="573926" lvl="1" indent="-192987">
              <a:lnSpc>
                <a:spcPct val="90000"/>
              </a:lnSpc>
              <a:spcBef>
                <a:spcPct val="10000"/>
              </a:spcBef>
              <a:buFontTx/>
              <a:buChar char="•"/>
            </a:pPr>
            <a:r>
              <a:rPr lang="en-CA" dirty="0" smtClean="0"/>
              <a:t>Newborn diapers (many hospitals don’t provide these).</a:t>
            </a:r>
          </a:p>
          <a:p>
            <a:pPr marL="573926" lvl="1" indent="-192987">
              <a:lnSpc>
                <a:spcPct val="90000"/>
              </a:lnSpc>
              <a:spcBef>
                <a:spcPct val="10000"/>
              </a:spcBef>
              <a:buFontTx/>
              <a:buChar char="•"/>
            </a:pPr>
            <a:r>
              <a:rPr lang="en-CA" dirty="0" smtClean="0"/>
              <a:t>Music.</a:t>
            </a:r>
          </a:p>
          <a:p>
            <a:pPr marL="573926" lvl="1" indent="-192987">
              <a:lnSpc>
                <a:spcPct val="90000"/>
              </a:lnSpc>
              <a:spcBef>
                <a:spcPct val="10000"/>
              </a:spcBef>
              <a:buFontTx/>
              <a:buChar char="•"/>
            </a:pPr>
            <a:r>
              <a:rPr lang="en-CA" dirty="0" smtClean="0"/>
              <a:t>Lotions or massage oils.</a:t>
            </a:r>
          </a:p>
          <a:p>
            <a:pPr marL="573926" lvl="1" indent="-192987">
              <a:lnSpc>
                <a:spcPct val="90000"/>
              </a:lnSpc>
              <a:spcBef>
                <a:spcPct val="10000"/>
              </a:spcBef>
              <a:buFontTx/>
              <a:buChar char="•"/>
            </a:pPr>
            <a:r>
              <a:rPr lang="en-CA" dirty="0" smtClean="0"/>
              <a:t>Microwavable heating pad or hot water bottle.</a:t>
            </a:r>
          </a:p>
          <a:p>
            <a:pPr marL="191309" indent="-191309">
              <a:lnSpc>
                <a:spcPct val="90000"/>
              </a:lnSpc>
              <a:spcBef>
                <a:spcPct val="10000"/>
              </a:spcBef>
              <a:buFontTx/>
              <a:buChar char="•"/>
            </a:pPr>
            <a:r>
              <a:rPr lang="en-CA" dirty="0" smtClean="0"/>
              <a:t>Take a tour of your hospital or birthing centre prior to your delivery date.  This will provide an opportunity to see the labour and delivery unit and to learn about specific policies and procedures. For example, some hospitals want you to contact them prior to arriving in labour.</a:t>
            </a:r>
          </a:p>
          <a:p>
            <a:pPr marL="191309" indent="-191309">
              <a:lnSpc>
                <a:spcPct val="90000"/>
              </a:lnSpc>
              <a:spcBef>
                <a:spcPct val="10000"/>
              </a:spcBef>
              <a:buFontTx/>
              <a:buChar char="•"/>
            </a:pPr>
            <a:r>
              <a:rPr lang="en-CA" dirty="0" smtClean="0"/>
              <a:t>Partners need to pack a ‘Partner’s kit’ as well. It may include snacks, a toothbrush, change of clothing, cell phone, pyjamas, and a swimsuit.</a:t>
            </a:r>
          </a:p>
          <a:p>
            <a:pPr marL="191309" indent="-191309">
              <a:lnSpc>
                <a:spcPct val="90000"/>
              </a:lnSpc>
              <a:spcBef>
                <a:spcPct val="10000"/>
              </a:spcBef>
              <a:buFontTx/>
              <a:buChar char="•"/>
            </a:pPr>
            <a:r>
              <a:rPr lang="en-CA" dirty="0" smtClean="0"/>
              <a:t>If you are taking a taxi to the hospital put aside enough money to cover the fare. Contact social services if assistance is needed.</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85372" indent="-302066" eaLnBrk="0" hangingPunct="0">
              <a:defRPr>
                <a:solidFill>
                  <a:schemeClr val="tx1"/>
                </a:solidFill>
                <a:latin typeface="Arial" charset="0"/>
              </a:defRPr>
            </a:lvl2pPr>
            <a:lvl3pPr marL="1208265" indent="-241653" eaLnBrk="0" hangingPunct="0">
              <a:defRPr>
                <a:solidFill>
                  <a:schemeClr val="tx1"/>
                </a:solidFill>
                <a:latin typeface="Arial" charset="0"/>
              </a:defRPr>
            </a:lvl3pPr>
            <a:lvl4pPr marL="1691571" indent="-241653" eaLnBrk="0" hangingPunct="0">
              <a:defRPr>
                <a:solidFill>
                  <a:schemeClr val="tx1"/>
                </a:solidFill>
                <a:latin typeface="Arial" charset="0"/>
              </a:defRPr>
            </a:lvl4pPr>
            <a:lvl5pPr marL="2174878" indent="-241653" eaLnBrk="0" hangingPunct="0">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014E4F39-3CB4-4C17-8E81-53101D2EAC7D}" type="slidenum">
              <a:rPr lang="en-CA" smtClean="0">
                <a:latin typeface="Calibri" pitchFamily="34" charset="0"/>
              </a:rPr>
              <a:pPr eaLnBrk="1" fontAlgn="base" hangingPunct="1">
                <a:spcBef>
                  <a:spcPct val="0"/>
                </a:spcBef>
                <a:spcAft>
                  <a:spcPct val="0"/>
                </a:spcAft>
              </a:pPr>
              <a:t>4</a:t>
            </a:fld>
            <a:endParaRPr lang="en-CA"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spcBef>
                <a:spcPct val="10000"/>
              </a:spcBef>
            </a:pPr>
            <a:r>
              <a:rPr lang="en-CA" smtClean="0"/>
              <a:t>As you get closer to your due date, your body and your baby are experiencing many changes. You and your partner may also feel anxious about your labour and delivery and think about what life will be like with your new baby.  </a:t>
            </a:r>
          </a:p>
          <a:p>
            <a:pPr>
              <a:lnSpc>
                <a:spcPct val="90000"/>
              </a:lnSpc>
              <a:spcBef>
                <a:spcPct val="10000"/>
              </a:spcBef>
            </a:pPr>
            <a:endParaRPr lang="en-CA" smtClean="0"/>
          </a:p>
          <a:p>
            <a:pPr>
              <a:lnSpc>
                <a:spcPct val="90000"/>
              </a:lnSpc>
              <a:spcBef>
                <a:spcPct val="10000"/>
              </a:spcBef>
            </a:pPr>
            <a:r>
              <a:rPr lang="en-CA" smtClean="0"/>
              <a:t>Some of the common changes to the pregnant woman during the last weeks of pregnancy include:</a:t>
            </a:r>
          </a:p>
          <a:p>
            <a:pPr lvl="1" indent="-201378">
              <a:lnSpc>
                <a:spcPct val="90000"/>
              </a:lnSpc>
              <a:spcBef>
                <a:spcPct val="10000"/>
              </a:spcBef>
              <a:buFontTx/>
              <a:buChar char="•"/>
            </a:pPr>
            <a:r>
              <a:rPr lang="en-CA" smtClean="0"/>
              <a:t>Increased production of colostrum (mother’s first milk).</a:t>
            </a:r>
          </a:p>
          <a:p>
            <a:pPr lvl="1" indent="-201378">
              <a:lnSpc>
                <a:spcPct val="90000"/>
              </a:lnSpc>
              <a:spcBef>
                <a:spcPct val="10000"/>
              </a:spcBef>
              <a:buFontTx/>
              <a:buChar char="•"/>
            </a:pPr>
            <a:r>
              <a:rPr lang="en-CA" smtClean="0"/>
              <a:t>Increased frequency of practice contractions (Braxton-Hicks, pre-labour contractions).</a:t>
            </a:r>
          </a:p>
          <a:p>
            <a:pPr lvl="1" indent="-201378">
              <a:lnSpc>
                <a:spcPct val="90000"/>
              </a:lnSpc>
              <a:spcBef>
                <a:spcPct val="10000"/>
              </a:spcBef>
              <a:buFontTx/>
              <a:buChar char="•"/>
            </a:pPr>
            <a:r>
              <a:rPr lang="en-CA" smtClean="0"/>
              <a:t>Pelvic joints relax in preparation for labour and birth.</a:t>
            </a:r>
          </a:p>
          <a:p>
            <a:pPr lvl="1" indent="-201378">
              <a:lnSpc>
                <a:spcPct val="90000"/>
              </a:lnSpc>
              <a:spcBef>
                <a:spcPct val="10000"/>
              </a:spcBef>
              <a:buFontTx/>
              <a:buChar char="•"/>
            </a:pPr>
            <a:r>
              <a:rPr lang="en-CA" smtClean="0"/>
              <a:t>Increased cervical mucous (vaginal discharge).</a:t>
            </a:r>
          </a:p>
          <a:p>
            <a:pPr lvl="1" indent="-201378">
              <a:lnSpc>
                <a:spcPct val="90000"/>
              </a:lnSpc>
              <a:spcBef>
                <a:spcPct val="10000"/>
              </a:spcBef>
              <a:buFontTx/>
              <a:buChar char="•"/>
            </a:pPr>
            <a:r>
              <a:rPr lang="en-CA" smtClean="0"/>
              <a:t>Engagement of baby.</a:t>
            </a:r>
          </a:p>
          <a:p>
            <a:pPr lvl="1" indent="-201378">
              <a:lnSpc>
                <a:spcPct val="90000"/>
              </a:lnSpc>
              <a:spcBef>
                <a:spcPct val="10000"/>
              </a:spcBef>
              <a:buFontTx/>
              <a:buChar char="•"/>
            </a:pPr>
            <a:r>
              <a:rPr lang="en-CA" smtClean="0"/>
              <a:t>Nesting behaviour in some women.</a:t>
            </a:r>
          </a:p>
          <a:p>
            <a:pPr lvl="1" indent="-201378">
              <a:lnSpc>
                <a:spcPct val="90000"/>
              </a:lnSpc>
              <a:spcBef>
                <a:spcPct val="10000"/>
              </a:spcBef>
              <a:buFontTx/>
              <a:buChar char="•"/>
            </a:pPr>
            <a:r>
              <a:rPr lang="en-CA" smtClean="0"/>
              <a:t>Loss of mucus plug.</a:t>
            </a:r>
          </a:p>
          <a:p>
            <a:pPr>
              <a:lnSpc>
                <a:spcPct val="90000"/>
              </a:lnSpc>
              <a:spcBef>
                <a:spcPct val="10000"/>
              </a:spcBef>
              <a:buFontTx/>
              <a:buChar char="•"/>
            </a:pPr>
            <a:endParaRPr lang="en-CA" smtClean="0"/>
          </a:p>
          <a:p>
            <a:pPr>
              <a:lnSpc>
                <a:spcPct val="90000"/>
              </a:lnSpc>
              <a:spcBef>
                <a:spcPct val="10000"/>
              </a:spcBef>
            </a:pPr>
            <a:r>
              <a:rPr lang="en-CA" smtClean="0"/>
              <a:t>Some of changes to the baby include:</a:t>
            </a:r>
          </a:p>
          <a:p>
            <a:pPr lvl="1" indent="-201378">
              <a:lnSpc>
                <a:spcPct val="90000"/>
              </a:lnSpc>
              <a:spcBef>
                <a:spcPct val="10000"/>
              </a:spcBef>
              <a:buFontTx/>
              <a:buChar char="•"/>
            </a:pPr>
            <a:r>
              <a:rPr lang="en-CA" smtClean="0"/>
              <a:t>His lungs mature.</a:t>
            </a:r>
          </a:p>
          <a:p>
            <a:pPr lvl="1" indent="-201378">
              <a:lnSpc>
                <a:spcPct val="90000"/>
              </a:lnSpc>
              <a:spcBef>
                <a:spcPct val="10000"/>
              </a:spcBef>
              <a:buFontTx/>
              <a:buChar char="•"/>
            </a:pPr>
            <a:r>
              <a:rPr lang="en-CA" smtClean="0"/>
              <a:t>He puts on weight which helps him to regulate his temperature.</a:t>
            </a:r>
          </a:p>
          <a:p>
            <a:pPr lvl="1" indent="-201378">
              <a:lnSpc>
                <a:spcPct val="90000"/>
              </a:lnSpc>
              <a:spcBef>
                <a:spcPct val="10000"/>
              </a:spcBef>
              <a:buFontTx/>
              <a:buChar char="•"/>
            </a:pPr>
            <a:r>
              <a:rPr lang="en-CA" smtClean="0"/>
              <a:t>His immune system matures as mother’s antibodies are transferred through the placenta.</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85372" indent="-302066" eaLnBrk="0" hangingPunct="0">
              <a:defRPr>
                <a:solidFill>
                  <a:schemeClr val="tx1"/>
                </a:solidFill>
                <a:latin typeface="Arial" charset="0"/>
              </a:defRPr>
            </a:lvl2pPr>
            <a:lvl3pPr marL="1208265" indent="-241653" eaLnBrk="0" hangingPunct="0">
              <a:defRPr>
                <a:solidFill>
                  <a:schemeClr val="tx1"/>
                </a:solidFill>
                <a:latin typeface="Arial" charset="0"/>
              </a:defRPr>
            </a:lvl3pPr>
            <a:lvl4pPr marL="1691571" indent="-241653" eaLnBrk="0" hangingPunct="0">
              <a:defRPr>
                <a:solidFill>
                  <a:schemeClr val="tx1"/>
                </a:solidFill>
                <a:latin typeface="Arial" charset="0"/>
              </a:defRPr>
            </a:lvl4pPr>
            <a:lvl5pPr marL="2174878" indent="-241653" eaLnBrk="0" hangingPunct="0">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F3A7037E-398E-43FE-90C8-B1B5BBEA3371}" type="slidenum">
              <a:rPr lang="en-CA" smtClean="0">
                <a:latin typeface="Calibri" pitchFamily="34" charset="0"/>
              </a:rPr>
              <a:pPr eaLnBrk="1" fontAlgn="base" hangingPunct="1">
                <a:spcBef>
                  <a:spcPct val="0"/>
                </a:spcBef>
                <a:spcAft>
                  <a:spcPct val="0"/>
                </a:spcAft>
              </a:pPr>
              <a:t>5</a:t>
            </a:fld>
            <a:endParaRPr lang="en-CA"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spcBef>
                <a:spcPct val="10000"/>
              </a:spcBef>
            </a:pPr>
            <a:r>
              <a:rPr lang="en-CA" b="1" dirty="0" smtClean="0"/>
              <a:t>Read the following story:</a:t>
            </a:r>
          </a:p>
          <a:p>
            <a:pPr>
              <a:lnSpc>
                <a:spcPct val="90000"/>
              </a:lnSpc>
              <a:spcBef>
                <a:spcPct val="10000"/>
              </a:spcBef>
            </a:pPr>
            <a:r>
              <a:rPr lang="en-CA" i="1" dirty="0" smtClean="0"/>
              <a:t>Natasha wakes up at 5:00 a.m. with lower back discomfort. She goes to the bathroom and notices bloody vaginal discharge. She decides to go back to sleep. At 7:30 a.m. she wakes up with some abdominal tightening that feels like mild menstrual cramps. She wakes up Michael and asks if they should go to the hospital. Michael times her contractions, which are 30 seconds long and 15 minutes apart, and they decide to wait until the contractions are longer, stronger, and closer together. Michael decides to stay home from work to provide support and comfort. He prepares a light breakfast while Natasha watches Canada A.M.  At 2:00 p.m. Natasha can no longer walk or talk through her contractions and they decide to head to the hospital. </a:t>
            </a:r>
          </a:p>
          <a:p>
            <a:pPr>
              <a:lnSpc>
                <a:spcPct val="90000"/>
              </a:lnSpc>
              <a:spcBef>
                <a:spcPct val="10000"/>
              </a:spcBef>
            </a:pPr>
            <a:endParaRPr lang="en-CA" i="1" dirty="0" smtClean="0"/>
          </a:p>
          <a:p>
            <a:pPr>
              <a:lnSpc>
                <a:spcPct val="90000"/>
              </a:lnSpc>
              <a:spcBef>
                <a:spcPct val="10000"/>
              </a:spcBef>
            </a:pPr>
            <a:r>
              <a:rPr lang="en-CA" dirty="0" smtClean="0"/>
              <a:t>Points to highlight related to the scenario:</a:t>
            </a:r>
          </a:p>
          <a:p>
            <a:pPr marL="382617" lvl="1" indent="-191309">
              <a:lnSpc>
                <a:spcPct val="90000"/>
              </a:lnSpc>
              <a:spcBef>
                <a:spcPct val="10000"/>
              </a:spcBef>
              <a:buFontTx/>
              <a:buChar char="•"/>
            </a:pPr>
            <a:r>
              <a:rPr lang="en-CA" dirty="0" smtClean="0"/>
              <a:t>Signs of true labour (dull backache, bloody show, regular contractions, increasing frequency of contractions).</a:t>
            </a:r>
          </a:p>
          <a:p>
            <a:pPr marL="382617" lvl="1" indent="-191309">
              <a:lnSpc>
                <a:spcPct val="90000"/>
              </a:lnSpc>
              <a:spcBef>
                <a:spcPct val="10000"/>
              </a:spcBef>
              <a:buFontTx/>
              <a:buChar char="•"/>
            </a:pPr>
            <a:r>
              <a:rPr lang="en-CA" dirty="0" smtClean="0"/>
              <a:t>Support (partner stays home from work, prepares breakfast, times contractions, provides emotional support).</a:t>
            </a:r>
          </a:p>
          <a:p>
            <a:pPr marL="382617" lvl="1" indent="-191309">
              <a:lnSpc>
                <a:spcPct val="90000"/>
              </a:lnSpc>
              <a:spcBef>
                <a:spcPct val="10000"/>
              </a:spcBef>
              <a:buFontTx/>
              <a:buChar char="•"/>
            </a:pPr>
            <a:r>
              <a:rPr lang="en-CA" dirty="0" smtClean="0"/>
              <a:t>When to go to the hospital (she can no longer walk or talk through a contraction or she can no longer be distracted through her contraction).</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85372" indent="-302066" eaLnBrk="0" hangingPunct="0">
              <a:defRPr>
                <a:solidFill>
                  <a:schemeClr val="tx1"/>
                </a:solidFill>
                <a:latin typeface="Arial" charset="0"/>
              </a:defRPr>
            </a:lvl2pPr>
            <a:lvl3pPr marL="1208265" indent="-241653" eaLnBrk="0" hangingPunct="0">
              <a:defRPr>
                <a:solidFill>
                  <a:schemeClr val="tx1"/>
                </a:solidFill>
                <a:latin typeface="Arial" charset="0"/>
              </a:defRPr>
            </a:lvl3pPr>
            <a:lvl4pPr marL="1691571" indent="-241653" eaLnBrk="0" hangingPunct="0">
              <a:defRPr>
                <a:solidFill>
                  <a:schemeClr val="tx1"/>
                </a:solidFill>
                <a:latin typeface="Arial" charset="0"/>
              </a:defRPr>
            </a:lvl4pPr>
            <a:lvl5pPr marL="2174878" indent="-241653" eaLnBrk="0" hangingPunct="0">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87366C06-10E5-4351-9455-D770B52D4B75}" type="slidenum">
              <a:rPr lang="en-CA" smtClean="0">
                <a:latin typeface="Calibri" pitchFamily="34" charset="0"/>
              </a:rPr>
              <a:pPr eaLnBrk="1" fontAlgn="base" hangingPunct="1">
                <a:spcBef>
                  <a:spcPct val="0"/>
                </a:spcBef>
                <a:spcAft>
                  <a:spcPct val="0"/>
                </a:spcAft>
              </a:pPr>
              <a:t>6</a:t>
            </a:fld>
            <a:endParaRPr lang="en-CA" smtClean="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spcBef>
                <a:spcPct val="10000"/>
              </a:spcBef>
            </a:pPr>
            <a:r>
              <a:rPr lang="en-CA" b="1" dirty="0" smtClean="0"/>
              <a:t>Suggested Activity:</a:t>
            </a:r>
            <a:r>
              <a:rPr lang="en-CA" dirty="0" smtClean="0"/>
              <a:t>  </a:t>
            </a:r>
            <a:r>
              <a:rPr lang="en-CA" b="1" dirty="0" smtClean="0"/>
              <a:t>True vs. False/Pre-Labour Game</a:t>
            </a:r>
          </a:p>
          <a:p>
            <a:pPr>
              <a:lnSpc>
                <a:spcPct val="90000"/>
              </a:lnSpc>
              <a:spcBef>
                <a:spcPct val="10000"/>
              </a:spcBef>
            </a:pPr>
            <a:r>
              <a:rPr lang="en-CA" dirty="0" smtClean="0"/>
              <a:t>This will help participants learn the difference between true and false/pre-labour.</a:t>
            </a:r>
          </a:p>
          <a:p>
            <a:pPr>
              <a:lnSpc>
                <a:spcPct val="90000"/>
              </a:lnSpc>
              <a:spcBef>
                <a:spcPct val="10000"/>
              </a:spcBef>
            </a:pPr>
            <a:endParaRPr lang="en-CA" b="1" dirty="0" smtClean="0"/>
          </a:p>
          <a:p>
            <a:pPr>
              <a:lnSpc>
                <a:spcPct val="90000"/>
              </a:lnSpc>
              <a:spcBef>
                <a:spcPct val="10000"/>
              </a:spcBef>
            </a:pPr>
            <a:r>
              <a:rPr lang="en-CA" b="1" dirty="0" smtClean="0"/>
              <a:t>Materials needed:</a:t>
            </a:r>
          </a:p>
          <a:p>
            <a:pPr marL="471560" lvl="1" indent="-241653">
              <a:lnSpc>
                <a:spcPct val="90000"/>
              </a:lnSpc>
              <a:spcBef>
                <a:spcPct val="10000"/>
              </a:spcBef>
              <a:buFontTx/>
              <a:buAutoNum type="arabicPeriod"/>
            </a:pPr>
            <a:r>
              <a:rPr lang="en-CA" dirty="0" smtClean="0"/>
              <a:t>Flip chart, blackboard, or whiteboard.</a:t>
            </a:r>
          </a:p>
          <a:p>
            <a:pPr marL="471560" lvl="1" indent="-241653">
              <a:lnSpc>
                <a:spcPct val="90000"/>
              </a:lnSpc>
              <a:spcBef>
                <a:spcPct val="10000"/>
              </a:spcBef>
              <a:buFontTx/>
              <a:buAutoNum type="arabicPeriod"/>
            </a:pPr>
            <a:r>
              <a:rPr lang="en-CA" dirty="0" smtClean="0"/>
              <a:t>12 individual cards listing each signs of true or false labour.</a:t>
            </a:r>
          </a:p>
          <a:p>
            <a:pPr marL="471560" lvl="1" indent="-241653">
              <a:lnSpc>
                <a:spcPct val="90000"/>
              </a:lnSpc>
              <a:spcBef>
                <a:spcPct val="10000"/>
              </a:spcBef>
              <a:buFontTx/>
              <a:buAutoNum type="arabicPeriod"/>
            </a:pPr>
            <a:r>
              <a:rPr lang="en-CA" dirty="0" smtClean="0"/>
              <a:t>Tape.</a:t>
            </a:r>
          </a:p>
          <a:p>
            <a:pPr marL="471560" lvl="1" indent="-241653">
              <a:lnSpc>
                <a:spcPct val="90000"/>
              </a:lnSpc>
              <a:spcBef>
                <a:spcPct val="10000"/>
              </a:spcBef>
            </a:pPr>
            <a:endParaRPr lang="en-CA" dirty="0" smtClean="0"/>
          </a:p>
          <a:p>
            <a:pPr>
              <a:lnSpc>
                <a:spcPct val="90000"/>
              </a:lnSpc>
              <a:spcBef>
                <a:spcPct val="10000"/>
              </a:spcBef>
            </a:pPr>
            <a:r>
              <a:rPr lang="en-CA" b="1" dirty="0" smtClean="0"/>
              <a:t>Instructions:</a:t>
            </a:r>
          </a:p>
          <a:p>
            <a:pPr>
              <a:lnSpc>
                <a:spcPct val="90000"/>
              </a:lnSpc>
              <a:spcBef>
                <a:spcPct val="10000"/>
              </a:spcBef>
            </a:pPr>
            <a:r>
              <a:rPr lang="en-CA" dirty="0" smtClean="0"/>
              <a:t>Using a flipchart or blackboard write the headings ‘True Labour’ and ‘False Labour’. Provide each couple with a card that has one of the 12 signs of labour as listed in the chart above. Have participants tape their card under the appropriate heading.  Review the difference between true vs. false labour.</a:t>
            </a:r>
          </a:p>
          <a:p>
            <a:pPr>
              <a:lnSpc>
                <a:spcPct val="90000"/>
              </a:lnSpc>
              <a:spcBef>
                <a:spcPct val="10000"/>
              </a:spcBef>
            </a:pPr>
            <a:r>
              <a:rPr lang="en-CA" i="1" dirty="0" smtClean="0"/>
              <a:t>(Source: with permission from Wellington-</a:t>
            </a:r>
            <a:r>
              <a:rPr lang="en-CA" i="1" dirty="0" err="1" smtClean="0"/>
              <a:t>Dufferin</a:t>
            </a:r>
            <a:r>
              <a:rPr lang="en-CA" i="1" dirty="0" smtClean="0"/>
              <a:t> -Guelph Health Unit, Reproductive Health Manual, Class #4, 2003)</a:t>
            </a:r>
          </a:p>
          <a:p>
            <a:pPr>
              <a:lnSpc>
                <a:spcPct val="90000"/>
              </a:lnSpc>
              <a:spcBef>
                <a:spcPct val="10000"/>
              </a:spcBef>
            </a:pPr>
            <a:endParaRPr lang="en-CA" i="1" dirty="0" smtClean="0"/>
          </a:p>
          <a:p>
            <a:pPr>
              <a:lnSpc>
                <a:spcPct val="90000"/>
              </a:lnSpc>
              <a:spcBef>
                <a:spcPct val="10000"/>
              </a:spcBef>
            </a:pPr>
            <a:r>
              <a:rPr lang="en-CA" b="1" dirty="0" smtClean="0"/>
              <a:t>Variation:</a:t>
            </a:r>
          </a:p>
          <a:p>
            <a:pPr>
              <a:lnSpc>
                <a:spcPct val="90000"/>
              </a:lnSpc>
              <a:spcBef>
                <a:spcPct val="10000"/>
              </a:spcBef>
            </a:pPr>
            <a:r>
              <a:rPr lang="en-CA" dirty="0" smtClean="0"/>
              <a:t>A variation of this activity is to have different scenarios describing the signs of either pre-labour or true labour.  Have participants identify whether the signs could be pre-labour or true labour. The facilitator can highlight points that were not mentioned by participants.</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85372" indent="-302066" eaLnBrk="0" hangingPunct="0">
              <a:defRPr>
                <a:solidFill>
                  <a:schemeClr val="tx1"/>
                </a:solidFill>
                <a:latin typeface="Arial" charset="0"/>
              </a:defRPr>
            </a:lvl2pPr>
            <a:lvl3pPr marL="1208265" indent="-241653" eaLnBrk="0" hangingPunct="0">
              <a:defRPr>
                <a:solidFill>
                  <a:schemeClr val="tx1"/>
                </a:solidFill>
                <a:latin typeface="Arial" charset="0"/>
              </a:defRPr>
            </a:lvl3pPr>
            <a:lvl4pPr marL="1691571" indent="-241653" eaLnBrk="0" hangingPunct="0">
              <a:defRPr>
                <a:solidFill>
                  <a:schemeClr val="tx1"/>
                </a:solidFill>
                <a:latin typeface="Arial" charset="0"/>
              </a:defRPr>
            </a:lvl4pPr>
            <a:lvl5pPr marL="2174878" indent="-241653" eaLnBrk="0" hangingPunct="0">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3167F14E-22F6-4869-ADEE-02E29773E75F}" type="slidenum">
              <a:rPr lang="en-CA" smtClean="0">
                <a:latin typeface="Calibri" pitchFamily="34" charset="0"/>
              </a:rPr>
              <a:pPr eaLnBrk="1" fontAlgn="base" hangingPunct="1">
                <a:spcBef>
                  <a:spcPct val="0"/>
                </a:spcBef>
                <a:spcAft>
                  <a:spcPct val="0"/>
                </a:spcAft>
              </a:pPr>
              <a:t>7</a:t>
            </a:fld>
            <a:endParaRPr lang="en-CA"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91309" indent="-191309">
              <a:lnSpc>
                <a:spcPct val="90000"/>
              </a:lnSpc>
              <a:spcBef>
                <a:spcPct val="10000"/>
              </a:spcBef>
              <a:buFontTx/>
              <a:buChar char="•"/>
            </a:pPr>
            <a:r>
              <a:rPr lang="en-CA" i="1" dirty="0" smtClean="0"/>
              <a:t>Early </a:t>
            </a:r>
            <a:r>
              <a:rPr lang="en-CA" dirty="0" smtClean="0"/>
              <a:t>labour can be very long lasting even 24 hours before active labour begins.  The average time of </a:t>
            </a:r>
            <a:r>
              <a:rPr lang="en-CA" i="1" dirty="0" smtClean="0"/>
              <a:t>active labour </a:t>
            </a:r>
            <a:r>
              <a:rPr lang="en-CA" dirty="0" smtClean="0"/>
              <a:t>for first time mothers is 12-14 hours. Subsequent deliveries are usually shorter. Remember that each labour is different and that are just averages.</a:t>
            </a:r>
          </a:p>
          <a:p>
            <a:pPr marL="622593" lvl="1" indent="-241653">
              <a:lnSpc>
                <a:spcPct val="90000"/>
              </a:lnSpc>
              <a:spcBef>
                <a:spcPct val="10000"/>
              </a:spcBef>
              <a:buFontTx/>
              <a:buChar char="•"/>
            </a:pPr>
            <a:r>
              <a:rPr lang="en-CA" dirty="0" smtClean="0"/>
              <a:t>False labour contractions may also be called Braxton-Hicks, practice, or pre-labour contractions.</a:t>
            </a:r>
          </a:p>
          <a:p>
            <a:pPr marL="622593" lvl="1" indent="-241653">
              <a:lnSpc>
                <a:spcPct val="90000"/>
              </a:lnSpc>
              <a:spcBef>
                <a:spcPct val="10000"/>
              </a:spcBef>
              <a:buFontTx/>
              <a:buChar char="•"/>
            </a:pPr>
            <a:r>
              <a:rPr lang="en-CA" dirty="0" smtClean="0"/>
              <a:t>Many women do not have contractions in their lower back. Often early contractions occur over the pubic bone and may radiate to the back, if they radiate at all.</a:t>
            </a:r>
          </a:p>
          <a:p>
            <a:pPr marL="191309" indent="-191309">
              <a:lnSpc>
                <a:spcPct val="90000"/>
              </a:lnSpc>
              <a:spcBef>
                <a:spcPct val="10000"/>
              </a:spcBef>
              <a:buFontTx/>
              <a:buChar char="•"/>
            </a:pPr>
            <a:r>
              <a:rPr lang="en-CA" dirty="0" smtClean="0"/>
              <a:t>Only 8-12% of women’s membranes  spontaneously rupture prior to labour, but most women’s will not break until they are in active labour. If a woman’s “bag of waters” breaks it is important to note time, whether it was a leak or a gush, colour, and odour.</a:t>
            </a:r>
          </a:p>
          <a:p>
            <a:pPr marL="191309" indent="-191309">
              <a:lnSpc>
                <a:spcPct val="90000"/>
              </a:lnSpc>
              <a:spcBef>
                <a:spcPct val="10000"/>
              </a:spcBef>
              <a:buFontTx/>
              <a:buChar char="•"/>
            </a:pPr>
            <a:r>
              <a:rPr lang="en-CA" dirty="0" smtClean="0"/>
              <a:t>Keep in mind that labour for a second baby may be very different (generally faster).</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85372" indent="-302066" eaLnBrk="0" hangingPunct="0">
              <a:defRPr>
                <a:solidFill>
                  <a:schemeClr val="tx1"/>
                </a:solidFill>
                <a:latin typeface="Arial" charset="0"/>
              </a:defRPr>
            </a:lvl2pPr>
            <a:lvl3pPr marL="1208265" indent="-241653" eaLnBrk="0" hangingPunct="0">
              <a:defRPr>
                <a:solidFill>
                  <a:schemeClr val="tx1"/>
                </a:solidFill>
                <a:latin typeface="Arial" charset="0"/>
              </a:defRPr>
            </a:lvl3pPr>
            <a:lvl4pPr marL="1691571" indent="-241653" eaLnBrk="0" hangingPunct="0">
              <a:defRPr>
                <a:solidFill>
                  <a:schemeClr val="tx1"/>
                </a:solidFill>
                <a:latin typeface="Arial" charset="0"/>
              </a:defRPr>
            </a:lvl4pPr>
            <a:lvl5pPr marL="2174878" indent="-241653" eaLnBrk="0" hangingPunct="0">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718D54AB-A975-483D-BDBC-81CF7691648E}" type="slidenum">
              <a:rPr lang="en-CA" smtClean="0">
                <a:latin typeface="Calibri" pitchFamily="34" charset="0"/>
              </a:rPr>
              <a:pPr eaLnBrk="1" fontAlgn="base" hangingPunct="1">
                <a:spcBef>
                  <a:spcPct val="0"/>
                </a:spcBef>
                <a:spcAft>
                  <a:spcPct val="0"/>
                </a:spcAft>
              </a:pPr>
              <a:t>8</a:t>
            </a:fld>
            <a:endParaRPr lang="en-CA" smtClean="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91309" indent="-191309">
              <a:lnSpc>
                <a:spcPct val="90000"/>
              </a:lnSpc>
              <a:spcBef>
                <a:spcPct val="10000"/>
              </a:spcBef>
              <a:buFontTx/>
              <a:buChar char="•"/>
            </a:pPr>
            <a:r>
              <a:rPr lang="en-CA" dirty="0" smtClean="0"/>
              <a:t>Provide the pregnant women with a copy of </a:t>
            </a:r>
            <a:r>
              <a:rPr lang="en-CA" i="1" dirty="0" smtClean="0"/>
              <a:t>Preterm Labour Signs &amp; Symptoms</a:t>
            </a:r>
            <a:r>
              <a:rPr lang="en-CA" dirty="0" smtClean="0"/>
              <a:t>.</a:t>
            </a:r>
          </a:p>
          <a:p>
            <a:pPr marL="191309" indent="-191309">
              <a:lnSpc>
                <a:spcPct val="90000"/>
              </a:lnSpc>
              <a:spcBef>
                <a:spcPct val="10000"/>
              </a:spcBef>
              <a:buFontTx/>
              <a:buChar char="•"/>
            </a:pPr>
            <a:r>
              <a:rPr lang="en-CA" dirty="0" smtClean="0"/>
              <a:t>Preterm (premature) labour is labour that starts before 37 completed weeks of pregnancy. One in every thirteen babies in Canada is born before 37 weeks of pregnancy.</a:t>
            </a:r>
          </a:p>
          <a:p>
            <a:pPr marL="191309" indent="-191309">
              <a:lnSpc>
                <a:spcPct val="90000"/>
              </a:lnSpc>
              <a:spcBef>
                <a:spcPct val="10000"/>
              </a:spcBef>
              <a:buFontTx/>
              <a:buChar char="•"/>
            </a:pPr>
            <a:r>
              <a:rPr lang="en-CA" dirty="0" smtClean="0"/>
              <a:t>It is not always easy for a woman to tell if she is having preterm labour. Many of the signs of preterm labour can feel the same as some of the normal things that happen in the second half of pregnancy. There are important signs to watch for, especially if they are </a:t>
            </a:r>
            <a:r>
              <a:rPr lang="en-CA" i="1" dirty="0" smtClean="0"/>
              <a:t>new</a:t>
            </a:r>
            <a:r>
              <a:rPr lang="en-CA" dirty="0" smtClean="0"/>
              <a:t> or </a:t>
            </a:r>
            <a:r>
              <a:rPr lang="en-CA" i="1" dirty="0" smtClean="0"/>
              <a:t>different</a:t>
            </a:r>
            <a:r>
              <a:rPr lang="en-CA" dirty="0" smtClean="0"/>
              <a:t> than before. Partners can help by knowing the signs of preterm labour and what to do if it happens.</a:t>
            </a:r>
          </a:p>
          <a:p>
            <a:pPr marL="191309" indent="-191309">
              <a:lnSpc>
                <a:spcPct val="90000"/>
              </a:lnSpc>
              <a:spcBef>
                <a:spcPct val="10000"/>
              </a:spcBef>
            </a:pPr>
            <a:endParaRPr lang="en-CA" dirty="0" smtClean="0"/>
          </a:p>
          <a:p>
            <a:pPr marL="191309" indent="-191309">
              <a:lnSpc>
                <a:spcPct val="90000"/>
              </a:lnSpc>
              <a:spcBef>
                <a:spcPct val="10000"/>
              </a:spcBef>
            </a:pPr>
            <a:r>
              <a:rPr lang="en-CA" dirty="0" smtClean="0"/>
              <a:t>Signs and symptoms of preterm labour include:</a:t>
            </a:r>
          </a:p>
          <a:p>
            <a:pPr lvl="1" indent="-100689">
              <a:lnSpc>
                <a:spcPct val="90000"/>
              </a:lnSpc>
              <a:spcBef>
                <a:spcPct val="10000"/>
              </a:spcBef>
              <a:buFontTx/>
              <a:buChar char="•"/>
            </a:pPr>
            <a:r>
              <a:rPr lang="en-CA" dirty="0" smtClean="0"/>
              <a:t>Bad cramps or stomach pains that don’t go away.</a:t>
            </a:r>
          </a:p>
          <a:p>
            <a:pPr lvl="1" indent="-100689">
              <a:lnSpc>
                <a:spcPct val="90000"/>
              </a:lnSpc>
              <a:spcBef>
                <a:spcPct val="10000"/>
              </a:spcBef>
              <a:buFontTx/>
              <a:buChar char="•"/>
            </a:pPr>
            <a:r>
              <a:rPr lang="en-CA" dirty="0" smtClean="0"/>
              <a:t>Trickle or gush of fluid or bleeding from your vagina.</a:t>
            </a:r>
          </a:p>
          <a:p>
            <a:pPr lvl="1" indent="-100689">
              <a:lnSpc>
                <a:spcPct val="90000"/>
              </a:lnSpc>
              <a:spcBef>
                <a:spcPct val="10000"/>
              </a:spcBef>
              <a:buFontTx/>
              <a:buChar char="•"/>
            </a:pPr>
            <a:r>
              <a:rPr lang="en-CA" dirty="0" smtClean="0"/>
              <a:t>Lower back pain/pressure, or a change in lower backache.</a:t>
            </a:r>
          </a:p>
          <a:p>
            <a:pPr lvl="1" indent="-100689">
              <a:lnSpc>
                <a:spcPct val="90000"/>
              </a:lnSpc>
              <a:spcBef>
                <a:spcPct val="10000"/>
              </a:spcBef>
              <a:buFontTx/>
              <a:buChar char="•"/>
            </a:pPr>
            <a:r>
              <a:rPr lang="en-CA" dirty="0" smtClean="0"/>
              <a:t>A feeling that the baby is pushing down.</a:t>
            </a:r>
          </a:p>
          <a:p>
            <a:pPr lvl="1" indent="-100689">
              <a:lnSpc>
                <a:spcPct val="90000"/>
              </a:lnSpc>
              <a:spcBef>
                <a:spcPct val="10000"/>
              </a:spcBef>
              <a:buFontTx/>
              <a:buChar char="•"/>
            </a:pPr>
            <a:r>
              <a:rPr lang="en-CA" dirty="0" smtClean="0"/>
              <a:t>Contractions, or change in the strength or number of them.</a:t>
            </a:r>
          </a:p>
          <a:p>
            <a:pPr lvl="1" indent="-100689">
              <a:lnSpc>
                <a:spcPct val="90000"/>
              </a:lnSpc>
              <a:spcBef>
                <a:spcPct val="10000"/>
              </a:spcBef>
              <a:buFontTx/>
              <a:buChar char="•"/>
            </a:pPr>
            <a:r>
              <a:rPr lang="en-CA" dirty="0" smtClean="0"/>
              <a:t>An increase in the amount of vaginal discharge.</a:t>
            </a:r>
          </a:p>
          <a:p>
            <a:pPr lvl="1" indent="-100689">
              <a:lnSpc>
                <a:spcPct val="90000"/>
              </a:lnSpc>
              <a:spcBef>
                <a:spcPct val="10000"/>
              </a:spcBef>
              <a:buFontTx/>
              <a:buChar char="•"/>
            </a:pPr>
            <a:r>
              <a:rPr lang="en-CA" dirty="0" smtClean="0"/>
              <a:t>Some women may just feel that “</a:t>
            </a:r>
            <a:r>
              <a:rPr lang="en-CA" b="1" dirty="0" smtClean="0"/>
              <a:t>something is not right</a:t>
            </a:r>
            <a:r>
              <a:rPr lang="en-CA" dirty="0" smtClean="0"/>
              <a:t>”. </a:t>
            </a:r>
          </a:p>
          <a:p>
            <a:pPr lvl="1" indent="-100689">
              <a:lnSpc>
                <a:spcPct val="90000"/>
              </a:lnSpc>
              <a:spcBef>
                <a:spcPct val="10000"/>
              </a:spcBef>
            </a:pPr>
            <a:endParaRPr lang="en-CA" dirty="0" smtClean="0"/>
          </a:p>
          <a:p>
            <a:pPr marL="191309" indent="-191309">
              <a:lnSpc>
                <a:spcPct val="90000"/>
              </a:lnSpc>
              <a:spcBef>
                <a:spcPct val="10000"/>
              </a:spcBef>
              <a:buFontTx/>
              <a:buChar char="•"/>
            </a:pPr>
            <a:r>
              <a:rPr lang="en-CA" b="1" dirty="0" smtClean="0"/>
              <a:t>If you have any of these symptoms, go to the hospital right way to be assessed by a doctor or midwife. </a:t>
            </a:r>
            <a:r>
              <a:rPr lang="en-CA" dirty="0" smtClean="0"/>
              <a:t>Tests and monitoring may be required. If you have a midwife, page her first so that she can meet you at the hospital. </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85372" indent="-302066" eaLnBrk="0" hangingPunct="0">
              <a:defRPr>
                <a:solidFill>
                  <a:schemeClr val="tx1"/>
                </a:solidFill>
                <a:latin typeface="Arial" charset="0"/>
              </a:defRPr>
            </a:lvl2pPr>
            <a:lvl3pPr marL="1208265" indent="-241653" eaLnBrk="0" hangingPunct="0">
              <a:defRPr>
                <a:solidFill>
                  <a:schemeClr val="tx1"/>
                </a:solidFill>
                <a:latin typeface="Arial" charset="0"/>
              </a:defRPr>
            </a:lvl3pPr>
            <a:lvl4pPr marL="1691571" indent="-241653" eaLnBrk="0" hangingPunct="0">
              <a:defRPr>
                <a:solidFill>
                  <a:schemeClr val="tx1"/>
                </a:solidFill>
                <a:latin typeface="Arial" charset="0"/>
              </a:defRPr>
            </a:lvl4pPr>
            <a:lvl5pPr marL="2174878" indent="-241653" eaLnBrk="0" hangingPunct="0">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901BDEF8-1083-4A14-8E54-0BB57E8290B7}" type="slidenum">
              <a:rPr lang="en-CA" smtClean="0">
                <a:latin typeface="Calibri" pitchFamily="34" charset="0"/>
              </a:rPr>
              <a:pPr eaLnBrk="1" fontAlgn="base" hangingPunct="1">
                <a:spcBef>
                  <a:spcPct val="0"/>
                </a:spcBef>
                <a:spcAft>
                  <a:spcPct val="0"/>
                </a:spcAft>
              </a:pPr>
              <a:t>9</a:t>
            </a:fld>
            <a:endParaRPr lang="en-CA"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odule Title">
    <p:spTree>
      <p:nvGrpSpPr>
        <p:cNvPr id="1" name=""/>
        <p:cNvGrpSpPr/>
        <p:nvPr/>
      </p:nvGrpSpPr>
      <p:grpSpPr>
        <a:xfrm>
          <a:off x="0" y="0"/>
          <a:ext cx="0" cy="0"/>
          <a:chOff x="0" y="0"/>
          <a:chExt cx="0" cy="0"/>
        </a:xfrm>
      </p:grpSpPr>
      <p:sp>
        <p:nvSpPr>
          <p:cNvPr id="4" name="Rectangle 3"/>
          <p:cNvSpPr/>
          <p:nvPr userDrawn="1"/>
        </p:nvSpPr>
        <p:spPr>
          <a:xfrm>
            <a:off x="0" y="1052513"/>
            <a:ext cx="9144000" cy="1728787"/>
          </a:xfrm>
          <a:prstGeom prst="rect">
            <a:avLst/>
          </a:prstGeom>
          <a:solidFill>
            <a:srgbClr val="3382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5" name="Subtitle 2"/>
          <p:cNvSpPr txBox="1">
            <a:spLocks/>
          </p:cNvSpPr>
          <p:nvPr userDrawn="1"/>
        </p:nvSpPr>
        <p:spPr>
          <a:xfrm>
            <a:off x="2987675" y="333375"/>
            <a:ext cx="5959475" cy="431800"/>
          </a:xfrm>
          <a:prstGeom prst="rect">
            <a:avLst/>
          </a:prstGeom>
        </p:spPr>
        <p:txBody>
          <a:bodyPr/>
          <a:lst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defRPr/>
            </a:pPr>
            <a:r>
              <a:rPr lang="en-CA" sz="2500" dirty="0" smtClean="0">
                <a:solidFill>
                  <a:schemeClr val="bg1"/>
                </a:solidFill>
                <a:latin typeface="Kozuka Gothic Pr6N M" pitchFamily="34" charset="-128"/>
                <a:ea typeface="Kozuka Gothic Pr6N M" pitchFamily="34" charset="-128"/>
              </a:rPr>
              <a:t>Best Start - Prenatal Education Program</a:t>
            </a:r>
            <a:endParaRPr lang="en-CA" sz="2500" dirty="0">
              <a:solidFill>
                <a:schemeClr val="bg1"/>
              </a:solidFill>
              <a:latin typeface="Kozuka Gothic Pr6N M" pitchFamily="34" charset="-128"/>
              <a:ea typeface="Kozuka Gothic Pr6N M" pitchFamily="34" charset="-128"/>
            </a:endParaRPr>
          </a:p>
        </p:txBody>
      </p:sp>
      <p:sp>
        <p:nvSpPr>
          <p:cNvPr id="3" name="Title 1"/>
          <p:cNvSpPr>
            <a:spLocks noGrp="1"/>
          </p:cNvSpPr>
          <p:nvPr>
            <p:ph type="ctrTitle"/>
          </p:nvPr>
        </p:nvSpPr>
        <p:spPr>
          <a:xfrm>
            <a:off x="251520" y="1484784"/>
            <a:ext cx="5375520" cy="720080"/>
          </a:xfrm>
          <a:prstGeom prst="rect">
            <a:avLst/>
          </a:prstGeom>
        </p:spPr>
        <p:txBody>
          <a:bodyPr>
            <a:normAutofit fontScale="90000"/>
          </a:bodyPr>
          <a:lstStyle/>
          <a:p>
            <a:r>
              <a:rPr lang="en-US" dirty="0" smtClean="0"/>
              <a:t>Click to edit Master title style</a:t>
            </a:r>
            <a:endParaRPr lang="en-CA" dirty="0"/>
          </a:p>
        </p:txBody>
      </p:sp>
    </p:spTree>
    <p:extLst>
      <p:ext uri="{BB962C8B-B14F-4D97-AF65-F5344CB8AC3E}">
        <p14:creationId xmlns:p14="http://schemas.microsoft.com/office/powerpoint/2010/main" val="402249769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50D098B2-C578-4A64-ACAA-2D7F9EE60995}" type="datetimeFigureOut">
              <a:rPr lang="en-CA"/>
              <a:pPr>
                <a:defRPr/>
              </a:pPr>
              <a:t>22/08/2011</a:t>
            </a:fld>
            <a:endParaRPr lang="en-CA"/>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pPr>
              <a:defRPr/>
            </a:pPr>
            <a:fld id="{2193700B-D172-49D3-86DB-5EA931598ED6}" type="slidenum">
              <a:rPr lang="en-CA"/>
              <a:pPr>
                <a:defRPr/>
              </a:pPr>
              <a:t>‹#›</a:t>
            </a:fld>
            <a:endParaRPr lang="en-CA"/>
          </a:p>
        </p:txBody>
      </p:sp>
    </p:spTree>
    <p:extLst>
      <p:ext uri="{BB962C8B-B14F-4D97-AF65-F5344CB8AC3E}">
        <p14:creationId xmlns:p14="http://schemas.microsoft.com/office/powerpoint/2010/main" val="1875908702"/>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54A5A657-0239-4CD9-80F3-1E2F0DD33F73}" type="datetimeFigureOut">
              <a:rPr lang="en-CA"/>
              <a:pPr>
                <a:defRPr/>
              </a:pPr>
              <a:t>22/08/2011</a:t>
            </a:fld>
            <a:endParaRPr lang="en-CA"/>
          </a:p>
        </p:txBody>
      </p:sp>
      <p:sp>
        <p:nvSpPr>
          <p:cNvPr id="4" name="Footer Placeholder 4"/>
          <p:cNvSpPr>
            <a:spLocks noGrp="1"/>
          </p:cNvSpPr>
          <p:nvPr>
            <p:ph type="ftr" sz="quarter" idx="11"/>
          </p:nvPr>
        </p:nvSpPr>
        <p:spPr/>
        <p:txBody>
          <a:bodyPr/>
          <a:lstStyle>
            <a:lvl1pPr>
              <a:defRPr/>
            </a:lvl1pPr>
          </a:lstStyle>
          <a:p>
            <a:pPr>
              <a:defRPr/>
            </a:pPr>
            <a:endParaRPr lang="en-CA"/>
          </a:p>
        </p:txBody>
      </p:sp>
      <p:sp>
        <p:nvSpPr>
          <p:cNvPr id="5" name="Slide Number Placeholder 5"/>
          <p:cNvSpPr>
            <a:spLocks noGrp="1"/>
          </p:cNvSpPr>
          <p:nvPr>
            <p:ph type="sldNum" sz="quarter" idx="12"/>
          </p:nvPr>
        </p:nvSpPr>
        <p:spPr/>
        <p:txBody>
          <a:bodyPr/>
          <a:lstStyle>
            <a:lvl1pPr>
              <a:defRPr/>
            </a:lvl1pPr>
          </a:lstStyle>
          <a:p>
            <a:pPr>
              <a:defRPr/>
            </a:pPr>
            <a:fld id="{4F68C6CC-CF91-4923-9F8E-ED7D10503AE9}" type="slidenum">
              <a:rPr lang="en-CA"/>
              <a:pPr>
                <a:defRPr/>
              </a:pPr>
              <a:t>‹#›</a:t>
            </a:fld>
            <a:endParaRPr lang="en-CA"/>
          </a:p>
        </p:txBody>
      </p:sp>
    </p:spTree>
    <p:extLst>
      <p:ext uri="{BB962C8B-B14F-4D97-AF65-F5344CB8AC3E}">
        <p14:creationId xmlns:p14="http://schemas.microsoft.com/office/powerpoint/2010/main" val="2122864803"/>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1C9E70B-6344-4F5C-8493-A720573478D2}" type="datetimeFigureOut">
              <a:rPr lang="en-CA"/>
              <a:pPr>
                <a:defRPr/>
              </a:pPr>
              <a:t>22/08/2011</a:t>
            </a:fld>
            <a:endParaRPr lang="en-CA"/>
          </a:p>
        </p:txBody>
      </p:sp>
      <p:sp>
        <p:nvSpPr>
          <p:cNvPr id="3" name="Footer Placeholder 4"/>
          <p:cNvSpPr>
            <a:spLocks noGrp="1"/>
          </p:cNvSpPr>
          <p:nvPr>
            <p:ph type="ftr" sz="quarter" idx="11"/>
          </p:nvPr>
        </p:nvSpPr>
        <p:spPr/>
        <p:txBody>
          <a:bodyPr/>
          <a:lstStyle>
            <a:lvl1pPr>
              <a:defRPr/>
            </a:lvl1pPr>
          </a:lstStyle>
          <a:p>
            <a:pPr>
              <a:defRPr/>
            </a:pPr>
            <a:endParaRPr lang="en-CA"/>
          </a:p>
        </p:txBody>
      </p:sp>
      <p:sp>
        <p:nvSpPr>
          <p:cNvPr id="4" name="Slide Number Placeholder 5"/>
          <p:cNvSpPr>
            <a:spLocks noGrp="1"/>
          </p:cNvSpPr>
          <p:nvPr>
            <p:ph type="sldNum" sz="quarter" idx="12"/>
          </p:nvPr>
        </p:nvSpPr>
        <p:spPr/>
        <p:txBody>
          <a:bodyPr/>
          <a:lstStyle>
            <a:lvl1pPr>
              <a:defRPr/>
            </a:lvl1pPr>
          </a:lstStyle>
          <a:p>
            <a:pPr>
              <a:defRPr/>
            </a:pPr>
            <a:fld id="{F7FF6D0F-F9BE-46B4-898C-45BBF0E67ACB}" type="slidenum">
              <a:rPr lang="en-CA"/>
              <a:pPr>
                <a:defRPr/>
              </a:pPr>
              <a:t>‹#›</a:t>
            </a:fld>
            <a:endParaRPr lang="en-CA"/>
          </a:p>
        </p:txBody>
      </p:sp>
    </p:spTree>
    <p:extLst>
      <p:ext uri="{BB962C8B-B14F-4D97-AF65-F5344CB8AC3E}">
        <p14:creationId xmlns:p14="http://schemas.microsoft.com/office/powerpoint/2010/main" val="1710076980"/>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8E247E8-19CC-4399-93AE-A0DB6B4FEB1E}" type="datetimeFigureOut">
              <a:rPr lang="en-CA"/>
              <a:pPr>
                <a:defRPr/>
              </a:pPr>
              <a:t>22/08/2011</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A3FB86D5-C54E-4FEF-A61B-20F28F47ADC0}" type="slidenum">
              <a:rPr lang="en-CA"/>
              <a:pPr>
                <a:defRPr/>
              </a:pPr>
              <a:t>‹#›</a:t>
            </a:fld>
            <a:endParaRPr lang="en-CA"/>
          </a:p>
        </p:txBody>
      </p:sp>
    </p:spTree>
    <p:extLst>
      <p:ext uri="{BB962C8B-B14F-4D97-AF65-F5344CB8AC3E}">
        <p14:creationId xmlns:p14="http://schemas.microsoft.com/office/powerpoint/2010/main" val="741753727"/>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32479E4-026E-4353-BC02-08C48E167FED}" type="datetimeFigureOut">
              <a:rPr lang="en-CA"/>
              <a:pPr>
                <a:defRPr/>
              </a:pPr>
              <a:t>22/08/2011</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CB0030C4-6075-4936-8B19-358454C9C520}" type="slidenum">
              <a:rPr lang="en-CA"/>
              <a:pPr>
                <a:defRPr/>
              </a:pPr>
              <a:t>‹#›</a:t>
            </a:fld>
            <a:endParaRPr lang="en-CA"/>
          </a:p>
        </p:txBody>
      </p:sp>
    </p:spTree>
    <p:extLst>
      <p:ext uri="{BB962C8B-B14F-4D97-AF65-F5344CB8AC3E}">
        <p14:creationId xmlns:p14="http://schemas.microsoft.com/office/powerpoint/2010/main" val="2410153276"/>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DE255860-6F34-4C2E-840C-D7280BF3D986}" type="datetimeFigureOut">
              <a:rPr lang="en-CA"/>
              <a:pPr>
                <a:defRPr/>
              </a:pPr>
              <a:t>22/08/2011</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8F8F4E18-3356-4C96-8B6C-167C8C983F23}" type="slidenum">
              <a:rPr lang="en-CA"/>
              <a:pPr>
                <a:defRPr/>
              </a:pPr>
              <a:t>‹#›</a:t>
            </a:fld>
            <a:endParaRPr lang="en-CA"/>
          </a:p>
        </p:txBody>
      </p:sp>
    </p:spTree>
    <p:extLst>
      <p:ext uri="{BB962C8B-B14F-4D97-AF65-F5344CB8AC3E}">
        <p14:creationId xmlns:p14="http://schemas.microsoft.com/office/powerpoint/2010/main" val="2248111846"/>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C175A493-79A6-4FAB-94E7-09781BCCBEF0}" type="datetimeFigureOut">
              <a:rPr lang="en-CA"/>
              <a:pPr>
                <a:defRPr/>
              </a:pPr>
              <a:t>22/08/2011</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1C814FFC-4FB8-4A46-8089-5B251FF87B0F}" type="slidenum">
              <a:rPr lang="en-CA"/>
              <a:pPr>
                <a:defRPr/>
              </a:pPr>
              <a:t>‹#›</a:t>
            </a:fld>
            <a:endParaRPr lang="en-CA"/>
          </a:p>
        </p:txBody>
      </p:sp>
    </p:spTree>
    <p:extLst>
      <p:ext uri="{BB962C8B-B14F-4D97-AF65-F5344CB8AC3E}">
        <p14:creationId xmlns:p14="http://schemas.microsoft.com/office/powerpoint/2010/main" val="2832184068"/>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neric Text layout1">
    <p:spTree>
      <p:nvGrpSpPr>
        <p:cNvPr id="1" name=""/>
        <p:cNvGrpSpPr/>
        <p:nvPr/>
      </p:nvGrpSpPr>
      <p:grpSpPr>
        <a:xfrm>
          <a:off x="0" y="0"/>
          <a:ext cx="0" cy="0"/>
          <a:chOff x="0" y="0"/>
          <a:chExt cx="0" cy="0"/>
        </a:xfrm>
      </p:grpSpPr>
      <p:sp>
        <p:nvSpPr>
          <p:cNvPr id="2" name="Title 1"/>
          <p:cNvSpPr txBox="1">
            <a:spLocks/>
          </p:cNvSpPr>
          <p:nvPr userDrawn="1"/>
        </p:nvSpPr>
        <p:spPr>
          <a:xfrm>
            <a:off x="2043113" y="177800"/>
            <a:ext cx="5375275" cy="720725"/>
          </a:xfrm>
          <a:prstGeom prst="rect">
            <a:avLst/>
          </a:prstGeom>
        </p:spPr>
        <p:txBody>
          <a:bodyPr>
            <a:normAutofit fontScale="52500" lnSpcReduction="20000"/>
          </a:bodyPr>
          <a:lstStyle>
            <a:lvl1pPr algn="ctr" defTabSz="914400" rtl="0" eaLnBrk="1" latinLnBrk="0" hangingPunct="1">
              <a:spcBef>
                <a:spcPct val="0"/>
              </a:spcBef>
              <a:buNone/>
              <a:defRPr sz="3600" b="1" kern="1200">
                <a:solidFill>
                  <a:srgbClr val="FCFF00"/>
                </a:solidFill>
                <a:latin typeface="+mj-lt"/>
                <a:ea typeface="+mj-ea"/>
                <a:cs typeface="+mj-cs"/>
              </a:defRPr>
            </a:lvl1pPr>
          </a:lstStyle>
          <a:p>
            <a:pPr algn="l" fontAlgn="auto">
              <a:spcAft>
                <a:spcPts val="0"/>
              </a:spcAft>
              <a:defRPr/>
            </a:pPr>
            <a:r>
              <a:rPr lang="en-US" sz="6000" dirty="0" smtClean="0"/>
              <a:t>Click to edit Master title style</a:t>
            </a:r>
            <a:endParaRPr lang="en-CA" sz="6000" dirty="0"/>
          </a:p>
        </p:txBody>
      </p:sp>
      <p:sp>
        <p:nvSpPr>
          <p:cNvPr id="3" name="Title 1"/>
          <p:cNvSpPr txBox="1">
            <a:spLocks/>
          </p:cNvSpPr>
          <p:nvPr userDrawn="1"/>
        </p:nvSpPr>
        <p:spPr>
          <a:xfrm>
            <a:off x="250825" y="908050"/>
            <a:ext cx="8642350" cy="5689600"/>
          </a:xfrm>
          <a:prstGeom prst="rect">
            <a:avLst/>
          </a:prstGeom>
        </p:spPr>
        <p:txBody>
          <a:bodyPr>
            <a:normAutofit fontScale="97500"/>
          </a:bodyPr>
          <a:lstStyle>
            <a:lvl1pPr algn="ctr" defTabSz="914400" rtl="0" eaLnBrk="1" latinLnBrk="0" hangingPunct="1">
              <a:spcBef>
                <a:spcPct val="0"/>
              </a:spcBef>
              <a:buNone/>
              <a:defRPr sz="3600" b="1" kern="1200">
                <a:solidFill>
                  <a:srgbClr val="FCFF00"/>
                </a:solidFill>
                <a:latin typeface="+mj-lt"/>
                <a:ea typeface="+mj-ea"/>
                <a:cs typeface="+mj-cs"/>
              </a:defRPr>
            </a:lvl1pPr>
          </a:lstStyle>
          <a:p>
            <a:pPr algn="l" fontAlgn="auto">
              <a:spcAft>
                <a:spcPts val="0"/>
              </a:spcAft>
              <a:defRPr/>
            </a:pPr>
            <a:r>
              <a:rPr lang="en-US" sz="2000" dirty="0" smtClean="0"/>
              <a:t>Click to edit Master title style</a:t>
            </a:r>
            <a:endParaRPr lang="en-CA" sz="2000" dirty="0"/>
          </a:p>
        </p:txBody>
      </p:sp>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12088" y="6308725"/>
            <a:ext cx="114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44607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nodePh="1">
                                  <p:stCondLst>
                                    <p:cond delay="25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nodePh="1">
                                  <p:stCondLst>
                                    <p:cond delay="250"/>
                                  </p:stCondLst>
                                  <p:endCondLst>
                                    <p:cond evt="begin" delay="0">
                                      <p:tn val="8"/>
                                    </p:cond>
                                  </p:end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eneric Text Layout 2">
    <p:spTree>
      <p:nvGrpSpPr>
        <p:cNvPr id="1" name=""/>
        <p:cNvGrpSpPr/>
        <p:nvPr/>
      </p:nvGrpSpPr>
      <p:grpSpPr>
        <a:xfrm>
          <a:off x="0" y="0"/>
          <a:ext cx="0" cy="0"/>
          <a:chOff x="0" y="0"/>
          <a:chExt cx="0" cy="0"/>
        </a:xfrm>
      </p:grpSpPr>
      <p:sp>
        <p:nvSpPr>
          <p:cNvPr id="2" name="Title 1"/>
          <p:cNvSpPr txBox="1">
            <a:spLocks/>
          </p:cNvSpPr>
          <p:nvPr userDrawn="1"/>
        </p:nvSpPr>
        <p:spPr>
          <a:xfrm>
            <a:off x="2043113" y="177800"/>
            <a:ext cx="5375275" cy="720725"/>
          </a:xfrm>
          <a:prstGeom prst="rect">
            <a:avLst/>
          </a:prstGeom>
        </p:spPr>
        <p:txBody>
          <a:bodyPr>
            <a:normAutofit fontScale="52500" lnSpcReduction="20000"/>
          </a:bodyPr>
          <a:lstStyle>
            <a:lvl1pPr algn="ctr" defTabSz="914400" rtl="0" eaLnBrk="1" latinLnBrk="0" hangingPunct="1">
              <a:spcBef>
                <a:spcPct val="0"/>
              </a:spcBef>
              <a:buNone/>
              <a:defRPr sz="3600" b="1" kern="1200">
                <a:solidFill>
                  <a:srgbClr val="FCFF00"/>
                </a:solidFill>
                <a:latin typeface="+mj-lt"/>
                <a:ea typeface="+mj-ea"/>
                <a:cs typeface="+mj-cs"/>
              </a:defRPr>
            </a:lvl1pPr>
          </a:lstStyle>
          <a:p>
            <a:pPr algn="l" fontAlgn="auto">
              <a:spcAft>
                <a:spcPts val="0"/>
              </a:spcAft>
              <a:defRPr/>
            </a:pPr>
            <a:r>
              <a:rPr lang="en-US" sz="6000" dirty="0" smtClean="0"/>
              <a:t>Click to edit Master title style</a:t>
            </a:r>
            <a:endParaRPr lang="en-CA" sz="6000" dirty="0"/>
          </a:p>
        </p:txBody>
      </p:sp>
      <p:sp>
        <p:nvSpPr>
          <p:cNvPr id="3" name="Title 1"/>
          <p:cNvSpPr txBox="1">
            <a:spLocks/>
          </p:cNvSpPr>
          <p:nvPr userDrawn="1"/>
        </p:nvSpPr>
        <p:spPr>
          <a:xfrm>
            <a:off x="250825" y="908050"/>
            <a:ext cx="4249738" cy="5689600"/>
          </a:xfrm>
          <a:prstGeom prst="rect">
            <a:avLst/>
          </a:prstGeom>
        </p:spPr>
        <p:txBody>
          <a:bodyPr>
            <a:normAutofit fontScale="97500"/>
          </a:bodyPr>
          <a:lstStyle>
            <a:lvl1pPr algn="ctr" defTabSz="914400" rtl="0" eaLnBrk="1" latinLnBrk="0" hangingPunct="1">
              <a:spcBef>
                <a:spcPct val="0"/>
              </a:spcBef>
              <a:buNone/>
              <a:defRPr sz="3600" b="1" kern="1200">
                <a:solidFill>
                  <a:srgbClr val="FCFF00"/>
                </a:solidFill>
                <a:latin typeface="+mj-lt"/>
                <a:ea typeface="+mj-ea"/>
                <a:cs typeface="+mj-cs"/>
              </a:defRPr>
            </a:lvl1pPr>
          </a:lstStyle>
          <a:p>
            <a:pPr fontAlgn="auto">
              <a:spcAft>
                <a:spcPts val="0"/>
              </a:spcAft>
              <a:defRPr/>
            </a:pPr>
            <a:r>
              <a:rPr lang="en-US" sz="2000" dirty="0" smtClean="0"/>
              <a:t>Click to edit Master title style</a:t>
            </a:r>
            <a:endParaRPr lang="en-CA" sz="2000" dirty="0"/>
          </a:p>
        </p:txBody>
      </p:sp>
      <p:sp>
        <p:nvSpPr>
          <p:cNvPr id="4" name="Title 1"/>
          <p:cNvSpPr txBox="1">
            <a:spLocks/>
          </p:cNvSpPr>
          <p:nvPr userDrawn="1"/>
        </p:nvSpPr>
        <p:spPr>
          <a:xfrm>
            <a:off x="4740275" y="908050"/>
            <a:ext cx="4249738" cy="5842000"/>
          </a:xfrm>
          <a:prstGeom prst="rect">
            <a:avLst/>
          </a:prstGeom>
        </p:spPr>
        <p:txBody>
          <a:bodyPr>
            <a:normAutofit fontScale="97500"/>
          </a:bodyPr>
          <a:lstStyle>
            <a:lvl1pPr algn="ctr" defTabSz="914400" rtl="0" eaLnBrk="1" latinLnBrk="0" hangingPunct="1">
              <a:spcBef>
                <a:spcPct val="0"/>
              </a:spcBef>
              <a:buNone/>
              <a:defRPr sz="3600" b="1" kern="1200">
                <a:solidFill>
                  <a:srgbClr val="FCFF00"/>
                </a:solidFill>
                <a:latin typeface="+mj-lt"/>
                <a:ea typeface="+mj-ea"/>
                <a:cs typeface="+mj-cs"/>
              </a:defRPr>
            </a:lvl1pPr>
          </a:lstStyle>
          <a:p>
            <a:pPr fontAlgn="auto">
              <a:spcAft>
                <a:spcPts val="0"/>
              </a:spcAft>
              <a:defRPr/>
            </a:pPr>
            <a:r>
              <a:rPr lang="en-US" sz="2000" dirty="0" smtClean="0"/>
              <a:t>Click to edit Master title style</a:t>
            </a:r>
            <a:endParaRPr lang="en-CA" sz="2000" dirty="0"/>
          </a:p>
        </p:txBody>
      </p:sp>
      <p:pic>
        <p:nvPicPr>
          <p:cNvPr id="5"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12088" y="6308725"/>
            <a:ext cx="114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46977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nodePh="1">
                                  <p:stCondLst>
                                    <p:cond delay="25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nodePh="1">
                                  <p:stCondLst>
                                    <p:cond delay="250"/>
                                  </p:stCondLst>
                                  <p:endCondLst>
                                    <p:cond evt="begin" delay="0">
                                      <p:tn val="8"/>
                                    </p:cond>
                                  </p:end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nodePh="1">
                                  <p:stCondLst>
                                    <p:cond delay="250"/>
                                  </p:stCondLst>
                                  <p:endCondLst>
                                    <p:cond evt="begin" delay="0">
                                      <p:tn val="11"/>
                                    </p:cond>
                                  </p:end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23"/>
          <p:cNvSpPr/>
          <p:nvPr userDrawn="1"/>
        </p:nvSpPr>
        <p:spPr>
          <a:xfrm>
            <a:off x="107504" y="188640"/>
            <a:ext cx="8928992" cy="6048672"/>
          </a:xfrm>
          <a:prstGeom prst="rect">
            <a:avLst/>
          </a:prstGeom>
          <a:solidFill>
            <a:srgbClr val="338288"/>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pic>
        <p:nvPicPr>
          <p:cNvPr id="5"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12088" y="6308725"/>
            <a:ext cx="114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p:nvPr userDrawn="1"/>
        </p:nvSpPr>
        <p:spPr>
          <a:xfrm>
            <a:off x="0" y="333375"/>
            <a:ext cx="9144000" cy="647700"/>
          </a:xfrm>
          <a:prstGeom prst="rect">
            <a:avLst/>
          </a:prstGeom>
          <a:solidFill>
            <a:srgbClr val="1F4D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8" name="Text Placeholder 2"/>
          <p:cNvSpPr>
            <a:spLocks noGrp="1"/>
          </p:cNvSpPr>
          <p:nvPr>
            <p:ph idx="1"/>
          </p:nvPr>
        </p:nvSpPr>
        <p:spPr>
          <a:xfrm>
            <a:off x="323528" y="1268760"/>
            <a:ext cx="8229600" cy="4114512"/>
          </a:xfrm>
          <a:prstGeom prst="rect">
            <a:avLst/>
          </a:prstGeom>
          <a:ln>
            <a:noFill/>
          </a:ln>
        </p:spPr>
        <p:txBody>
          <a:bodyPr vert="horz" wrap="none" lIns="91440" tIns="45720" rIns="91440" bIns="45720" rtlCol="0">
            <a:normAutofit/>
          </a:bodyPr>
          <a:lstStyle>
            <a:lvl1pPr>
              <a:defRPr b="0" u="none" strike="noStrike">
                <a:effectLst/>
              </a:defRPr>
            </a:lvl1pPr>
            <a:lvl3pPr marL="1257300" indent="-1257300">
              <a:defRPr b="0" u="none" strike="noStrike">
                <a:effectLst/>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Title 2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CA" dirty="0"/>
          </a:p>
        </p:txBody>
      </p:sp>
    </p:spTree>
    <p:extLst>
      <p:ext uri="{BB962C8B-B14F-4D97-AF65-F5344CB8AC3E}">
        <p14:creationId xmlns:p14="http://schemas.microsoft.com/office/powerpoint/2010/main" val="2793717966"/>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CA" dirty="0"/>
          </a:p>
        </p:txBody>
      </p:sp>
    </p:spTree>
    <p:extLst>
      <p:ext uri="{BB962C8B-B14F-4D97-AF65-F5344CB8AC3E}">
        <p14:creationId xmlns:p14="http://schemas.microsoft.com/office/powerpoint/2010/main" val="3470940908"/>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CF3D3D31-A9F5-47FF-9E3F-A24AF3136C43}" type="datetimeFigureOut">
              <a:rPr lang="en-CA"/>
              <a:pPr>
                <a:defRPr/>
              </a:pPr>
              <a:t>22/08/2011</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D69DCE67-F989-45BE-B584-2E08B4B66036}" type="slidenum">
              <a:rPr lang="en-CA"/>
              <a:pPr>
                <a:defRPr/>
              </a:pPr>
              <a:t>‹#›</a:t>
            </a:fld>
            <a:endParaRPr lang="en-CA"/>
          </a:p>
        </p:txBody>
      </p:sp>
    </p:spTree>
    <p:extLst>
      <p:ext uri="{BB962C8B-B14F-4D97-AF65-F5344CB8AC3E}">
        <p14:creationId xmlns:p14="http://schemas.microsoft.com/office/powerpoint/2010/main" val="1328321018"/>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78A84C84-2685-4AF0-BC59-DEE7F082C333}" type="datetimeFigureOut">
              <a:rPr lang="en-CA"/>
              <a:pPr>
                <a:defRPr/>
              </a:pPr>
              <a:t>22/08/2011</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C8CBCC72-9199-4EC1-8D96-BE988F417793}" type="slidenum">
              <a:rPr lang="en-CA"/>
              <a:pPr>
                <a:defRPr/>
              </a:pPr>
              <a:t>‹#›</a:t>
            </a:fld>
            <a:endParaRPr lang="en-CA"/>
          </a:p>
        </p:txBody>
      </p:sp>
    </p:spTree>
    <p:extLst>
      <p:ext uri="{BB962C8B-B14F-4D97-AF65-F5344CB8AC3E}">
        <p14:creationId xmlns:p14="http://schemas.microsoft.com/office/powerpoint/2010/main" val="2499351473"/>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139787B-9C6C-4E95-8AFD-23565EC8B57D}" type="datetimeFigureOut">
              <a:rPr lang="en-CA"/>
              <a:pPr>
                <a:defRPr/>
              </a:pPr>
              <a:t>22/08/2011</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257044B2-6889-40B4-A67D-1460DD5A64B7}" type="slidenum">
              <a:rPr lang="en-CA"/>
              <a:pPr>
                <a:defRPr/>
              </a:pPr>
              <a:t>‹#›</a:t>
            </a:fld>
            <a:endParaRPr lang="en-CA"/>
          </a:p>
        </p:txBody>
      </p:sp>
    </p:spTree>
    <p:extLst>
      <p:ext uri="{BB962C8B-B14F-4D97-AF65-F5344CB8AC3E}">
        <p14:creationId xmlns:p14="http://schemas.microsoft.com/office/powerpoint/2010/main" val="4211128535"/>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6973D039-71D8-4CF2-B209-009A85FF9C8C}" type="datetimeFigureOut">
              <a:rPr lang="en-CA"/>
              <a:pPr>
                <a:defRPr/>
              </a:pPr>
              <a:t>22/08/2011</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3AF24C6F-F507-4583-814A-D17648C4A58A}" type="slidenum">
              <a:rPr lang="en-CA"/>
              <a:pPr>
                <a:defRPr/>
              </a:pPr>
              <a:t>‹#›</a:t>
            </a:fld>
            <a:endParaRPr lang="en-CA"/>
          </a:p>
        </p:txBody>
      </p:sp>
    </p:spTree>
    <p:extLst>
      <p:ext uri="{BB962C8B-B14F-4D97-AF65-F5344CB8AC3E}">
        <p14:creationId xmlns:p14="http://schemas.microsoft.com/office/powerpoint/2010/main" val="20295970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688" r:id="rId5"/>
  </p:sldLayoutIdLst>
  <p:transition spd="slow">
    <p:fade/>
  </p:transition>
  <p:timing>
    <p:tnLst>
      <p:par>
        <p:cTn id="1" dur="indefinite" restart="never" nodeType="tmRoot"/>
      </p:par>
    </p:tnLst>
  </p:timing>
  <p:txStyles>
    <p:titleStyle>
      <a:lvl1pPr algn="ctr" rtl="0" eaLnBrk="0" fontAlgn="base" hangingPunct="0">
        <a:spcBef>
          <a:spcPct val="0"/>
        </a:spcBef>
        <a:spcAft>
          <a:spcPct val="0"/>
        </a:spcAft>
        <a:defRPr sz="3600" b="1" kern="1200">
          <a:solidFill>
            <a:srgbClr val="FCFF00"/>
          </a:solidFill>
          <a:latin typeface="+mj-lt"/>
          <a:ea typeface="+mj-ea"/>
          <a:cs typeface="+mj-cs"/>
        </a:defRPr>
      </a:lvl1pPr>
      <a:lvl2pPr algn="ctr" rtl="0" eaLnBrk="0" fontAlgn="base" hangingPunct="0">
        <a:spcBef>
          <a:spcPct val="0"/>
        </a:spcBef>
        <a:spcAft>
          <a:spcPct val="0"/>
        </a:spcAft>
        <a:defRPr sz="3600" b="1">
          <a:solidFill>
            <a:srgbClr val="FCFF00"/>
          </a:solidFill>
          <a:latin typeface="Calibri" pitchFamily="34" charset="0"/>
        </a:defRPr>
      </a:lvl2pPr>
      <a:lvl3pPr algn="ctr" rtl="0" eaLnBrk="0" fontAlgn="base" hangingPunct="0">
        <a:spcBef>
          <a:spcPct val="0"/>
        </a:spcBef>
        <a:spcAft>
          <a:spcPct val="0"/>
        </a:spcAft>
        <a:defRPr sz="3600" b="1">
          <a:solidFill>
            <a:srgbClr val="FCFF00"/>
          </a:solidFill>
          <a:latin typeface="Calibri" pitchFamily="34" charset="0"/>
        </a:defRPr>
      </a:lvl3pPr>
      <a:lvl4pPr algn="ctr" rtl="0" eaLnBrk="0" fontAlgn="base" hangingPunct="0">
        <a:spcBef>
          <a:spcPct val="0"/>
        </a:spcBef>
        <a:spcAft>
          <a:spcPct val="0"/>
        </a:spcAft>
        <a:defRPr sz="3600" b="1">
          <a:solidFill>
            <a:srgbClr val="FCFF00"/>
          </a:solidFill>
          <a:latin typeface="Calibri" pitchFamily="34" charset="0"/>
        </a:defRPr>
      </a:lvl4pPr>
      <a:lvl5pPr algn="ctr" rtl="0" eaLnBrk="0" fontAlgn="base" hangingPunct="0">
        <a:spcBef>
          <a:spcPct val="0"/>
        </a:spcBef>
        <a:spcAft>
          <a:spcPct val="0"/>
        </a:spcAft>
        <a:defRPr sz="3600" b="1">
          <a:solidFill>
            <a:srgbClr val="FCFF00"/>
          </a:solidFill>
          <a:latin typeface="Calibri" pitchFamily="34" charset="0"/>
        </a:defRPr>
      </a:lvl5pPr>
      <a:lvl6pPr marL="457200" algn="ctr" rtl="0" fontAlgn="base">
        <a:spcBef>
          <a:spcPct val="0"/>
        </a:spcBef>
        <a:spcAft>
          <a:spcPct val="0"/>
        </a:spcAft>
        <a:defRPr sz="3600" b="1">
          <a:solidFill>
            <a:srgbClr val="FCFF00"/>
          </a:solidFill>
          <a:latin typeface="Calibri" pitchFamily="34" charset="0"/>
        </a:defRPr>
      </a:lvl6pPr>
      <a:lvl7pPr marL="914400" algn="ctr" rtl="0" fontAlgn="base">
        <a:spcBef>
          <a:spcPct val="0"/>
        </a:spcBef>
        <a:spcAft>
          <a:spcPct val="0"/>
        </a:spcAft>
        <a:defRPr sz="3600" b="1">
          <a:solidFill>
            <a:srgbClr val="FCFF00"/>
          </a:solidFill>
          <a:latin typeface="Calibri" pitchFamily="34" charset="0"/>
        </a:defRPr>
      </a:lvl7pPr>
      <a:lvl8pPr marL="1371600" algn="ctr" rtl="0" fontAlgn="base">
        <a:spcBef>
          <a:spcPct val="0"/>
        </a:spcBef>
        <a:spcAft>
          <a:spcPct val="0"/>
        </a:spcAft>
        <a:defRPr sz="3600" b="1">
          <a:solidFill>
            <a:srgbClr val="FCFF00"/>
          </a:solidFill>
          <a:latin typeface="Calibri" pitchFamily="34" charset="0"/>
        </a:defRPr>
      </a:lvl8pPr>
      <a:lvl9pPr marL="1828800" algn="ctr" rtl="0" fontAlgn="base">
        <a:spcBef>
          <a:spcPct val="0"/>
        </a:spcBef>
        <a:spcAft>
          <a:spcPct val="0"/>
        </a:spcAft>
        <a:defRPr sz="3600" b="1">
          <a:solidFill>
            <a:srgbClr val="FCFF00"/>
          </a:solidFill>
          <a:latin typeface="Calibri" pitchFamily="34" charset="0"/>
        </a:defRPr>
      </a:lvl9pPr>
    </p:titleStyle>
    <p:bodyStyle>
      <a:lvl1pPr marL="342900" indent="-342900" algn="l" rtl="0" eaLnBrk="0" fontAlgn="base" hangingPunct="0">
        <a:spcBef>
          <a:spcPct val="20000"/>
        </a:spcBef>
        <a:spcAft>
          <a:spcPct val="0"/>
        </a:spcAft>
        <a:buFont typeface="Arial" charset="0"/>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F5CCF78-89CA-46F1-AC25-EDEB4E4DF6E5}" type="datetimeFigureOut">
              <a:rPr lang="en-CA"/>
              <a:pPr>
                <a:defRPr/>
              </a:pPr>
              <a:t>22/08/2011</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B36EEA9-60CC-4953-971C-262461DEE49E}"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699" r:id="rId1"/>
    <p:sldLayoutId id="2147483698" r:id="rId2"/>
    <p:sldLayoutId id="2147483697" r:id="rId3"/>
    <p:sldLayoutId id="2147483696" r:id="rId4"/>
    <p:sldLayoutId id="2147483695" r:id="rId5"/>
    <p:sldLayoutId id="2147483694" r:id="rId6"/>
    <p:sldLayoutId id="2147483693" r:id="rId7"/>
    <p:sldLayoutId id="2147483692" r:id="rId8"/>
    <p:sldLayoutId id="2147483691" r:id="rId9"/>
    <p:sldLayoutId id="2147483690" r:id="rId10"/>
    <p:sldLayoutId id="2147483689" r:id="rId11"/>
  </p:sldLayoutIdLst>
  <p:transition spd="slow">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microsoft.com/office/2007/relationships/hdphoto" Target="../media/hdphoto5.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hyperlink" Target="http://www.sogc.org/"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9.png"/><Relationship Id="rId3" Type="http://schemas.openxmlformats.org/officeDocument/2006/relationships/image" Target="../media/image2.png"/><Relationship Id="rId7" Type="http://schemas.openxmlformats.org/officeDocument/2006/relationships/image" Target="../media/image23.jpeg"/><Relationship Id="rId12" Type="http://schemas.openxmlformats.org/officeDocument/2006/relationships/image" Target="../media/image28.jpeg"/><Relationship Id="rId2" Type="http://schemas.openxmlformats.org/officeDocument/2006/relationships/notesSlide" Target="../notesSlides/notesSlide19.xml"/><Relationship Id="rId16" Type="http://schemas.openxmlformats.org/officeDocument/2006/relationships/image" Target="../media/image32.png"/><Relationship Id="rId1" Type="http://schemas.openxmlformats.org/officeDocument/2006/relationships/slideLayout" Target="../slideLayouts/slideLayout5.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5" Type="http://schemas.openxmlformats.org/officeDocument/2006/relationships/image" Target="../media/image3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 Id="rId1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hyperlink" Target="http://www.beststart.org/"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29.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a:spLocks noGrp="1"/>
          </p:cNvSpPr>
          <p:nvPr>
            <p:ph type="ctrTitle"/>
          </p:nvPr>
        </p:nvSpPr>
        <p:spPr bwMode="auto">
          <a:xfrm>
            <a:off x="349250" y="1412875"/>
            <a:ext cx="8255000" cy="720725"/>
          </a:xfrm>
          <a:extLst/>
        </p:spPr>
        <p:txBody>
          <a:bodyPr vert="horz" wrap="square" lIns="91440" tIns="45720" rIns="91440" bIns="45720" numCol="1" anchor="t" anchorCtr="0" compatLnSpc="1">
            <a:prstTxWarp prst="textNoShape">
              <a:avLst/>
            </a:prstTxWarp>
          </a:bodyPr>
          <a:lstStyle/>
          <a:p>
            <a:pPr algn="l" eaLnBrk="1" hangingPunct="1">
              <a:defRPr/>
            </a:pPr>
            <a:r>
              <a:rPr lang="en-US" sz="5400" dirty="0"/>
              <a:t>Stages of </a:t>
            </a:r>
            <a:r>
              <a:rPr lang="en-US" sz="5400" dirty="0" err="1"/>
              <a:t>Labour</a:t>
            </a:r>
            <a:endParaRPr lang="en-CA" sz="5400" dirty="0" smtClean="0"/>
          </a:p>
        </p:txBody>
      </p:sp>
      <p:pic>
        <p:nvPicPr>
          <p:cNvPr id="6147"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8138" y="5084763"/>
            <a:ext cx="2649537"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2203900" y="1772816"/>
            <a:ext cx="6940100" cy="5085184"/>
          </a:xfrm>
          <a:prstGeom prst="rect">
            <a:avLst/>
          </a:prstGeom>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563" y="978396"/>
            <a:ext cx="8543925" cy="5210175"/>
          </a:xfrm>
          <a:prstGeom prst="rect">
            <a:avLst/>
          </a:prstGeom>
        </p:spPr>
      </p:pic>
      <p:sp>
        <p:nvSpPr>
          <p:cNvPr id="6" name="Rectangle 5"/>
          <p:cNvSpPr/>
          <p:nvPr/>
        </p:nvSpPr>
        <p:spPr>
          <a:xfrm>
            <a:off x="0" y="333375"/>
            <a:ext cx="9144000" cy="647700"/>
          </a:xfrm>
          <a:prstGeom prst="rect">
            <a:avLst/>
          </a:prstGeom>
          <a:solidFill>
            <a:srgbClr val="1F4D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5363" name="Title 2"/>
          <p:cNvSpPr txBox="1">
            <a:spLocks/>
          </p:cNvSpPr>
          <p:nvPr/>
        </p:nvSpPr>
        <p:spPr bwMode="auto">
          <a:xfrm>
            <a:off x="107950" y="333375"/>
            <a:ext cx="89281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sz="3200" b="1">
                <a:solidFill>
                  <a:srgbClr val="FCFF00"/>
                </a:solidFill>
                <a:latin typeface="Calibri" pitchFamily="34" charset="0"/>
              </a:rPr>
              <a:t>What is Preterm Labour?</a:t>
            </a:r>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33375"/>
            <a:ext cx="9144000" cy="647700"/>
          </a:xfrm>
          <a:prstGeom prst="rect">
            <a:avLst/>
          </a:prstGeom>
          <a:solidFill>
            <a:srgbClr val="1F4D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6388" name="Title 2"/>
          <p:cNvSpPr txBox="1">
            <a:spLocks/>
          </p:cNvSpPr>
          <p:nvPr/>
        </p:nvSpPr>
        <p:spPr bwMode="auto">
          <a:xfrm>
            <a:off x="107950" y="333375"/>
            <a:ext cx="89281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sz="3200" b="1">
                <a:solidFill>
                  <a:srgbClr val="FCFF00"/>
                </a:solidFill>
                <a:latin typeface="Calibri" pitchFamily="34" charset="0"/>
              </a:rPr>
              <a:t>Your Baby’s Journey</a:t>
            </a:r>
          </a:p>
        </p:txBody>
      </p:sp>
      <p:grpSp>
        <p:nvGrpSpPr>
          <p:cNvPr id="2" name="Group 1"/>
          <p:cNvGrpSpPr/>
          <p:nvPr/>
        </p:nvGrpSpPr>
        <p:grpSpPr>
          <a:xfrm>
            <a:off x="1074438" y="1268760"/>
            <a:ext cx="6953946" cy="4581382"/>
            <a:chOff x="1074438" y="1223882"/>
            <a:chExt cx="6953946" cy="4581382"/>
          </a:xfrm>
        </p:grpSpPr>
        <p:sp>
          <p:nvSpPr>
            <p:cNvPr id="5" name="Rectangle 4"/>
            <p:cNvSpPr/>
            <p:nvPr/>
          </p:nvSpPr>
          <p:spPr>
            <a:xfrm>
              <a:off x="1074438" y="1223882"/>
              <a:ext cx="6953946" cy="4581382"/>
            </a:xfrm>
            <a:prstGeom prst="rect">
              <a:avLst/>
            </a:prstGeom>
            <a:solidFill>
              <a:srgbClr val="84CCD2"/>
            </a:solidFill>
            <a:ln>
              <a:noFill/>
            </a:ln>
            <a:effectLst>
              <a:outerShdw blurRad="292100" dist="381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pic>
          <p:nvPicPr>
            <p:cNvPr id="1638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07071" y="1455168"/>
              <a:ext cx="6488680" cy="4118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33375"/>
            <a:ext cx="9144000" cy="647700"/>
          </a:xfrm>
          <a:prstGeom prst="rect">
            <a:avLst/>
          </a:prstGeom>
          <a:solidFill>
            <a:srgbClr val="1F4D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7412" name="Title 2"/>
          <p:cNvSpPr txBox="1">
            <a:spLocks/>
          </p:cNvSpPr>
          <p:nvPr/>
        </p:nvSpPr>
        <p:spPr bwMode="auto">
          <a:xfrm>
            <a:off x="107950" y="333375"/>
            <a:ext cx="89281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sz="3200" b="1">
                <a:solidFill>
                  <a:srgbClr val="FCFF00"/>
                </a:solidFill>
                <a:latin typeface="Calibri" pitchFamily="34" charset="0"/>
              </a:rPr>
              <a:t>Your Baby’s Journey</a:t>
            </a:r>
          </a:p>
        </p:txBody>
      </p:sp>
      <p:grpSp>
        <p:nvGrpSpPr>
          <p:cNvPr id="2" name="Group 1"/>
          <p:cNvGrpSpPr/>
          <p:nvPr/>
        </p:nvGrpSpPr>
        <p:grpSpPr>
          <a:xfrm>
            <a:off x="500658" y="1629221"/>
            <a:ext cx="8142235" cy="3599979"/>
            <a:chOff x="539552" y="1484784"/>
            <a:chExt cx="8142235" cy="3599979"/>
          </a:xfrm>
        </p:grpSpPr>
        <p:sp>
          <p:nvSpPr>
            <p:cNvPr id="7" name="Rectangle 6"/>
            <p:cNvSpPr/>
            <p:nvPr/>
          </p:nvSpPr>
          <p:spPr>
            <a:xfrm>
              <a:off x="539552" y="1484784"/>
              <a:ext cx="8142235" cy="3599979"/>
            </a:xfrm>
            <a:prstGeom prst="rect">
              <a:avLst/>
            </a:prstGeom>
            <a:solidFill>
              <a:srgbClr val="84CCD2"/>
            </a:solidFill>
            <a:ln>
              <a:noFill/>
            </a:ln>
            <a:effectLst>
              <a:outerShdw blurRad="292100" dist="381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pic>
          <p:nvPicPr>
            <p:cNvPr id="1741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8120" y="1694396"/>
              <a:ext cx="7665098" cy="3180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411760" y="1124744"/>
            <a:ext cx="4392487" cy="4824536"/>
          </a:xfrm>
          <a:prstGeom prst="rect">
            <a:avLst/>
          </a:prstGeom>
          <a:solidFill>
            <a:srgbClr val="84CCD2"/>
          </a:solidFill>
          <a:ln>
            <a:noFill/>
          </a:ln>
          <a:effectLst>
            <a:outerShdw blurRad="292100" dist="381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6" name="Rectangle 5"/>
          <p:cNvSpPr/>
          <p:nvPr/>
        </p:nvSpPr>
        <p:spPr>
          <a:xfrm>
            <a:off x="0" y="333375"/>
            <a:ext cx="9144000" cy="647700"/>
          </a:xfrm>
          <a:prstGeom prst="rect">
            <a:avLst/>
          </a:prstGeom>
          <a:solidFill>
            <a:srgbClr val="1F4D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8435" name="Title 2"/>
          <p:cNvSpPr txBox="1">
            <a:spLocks/>
          </p:cNvSpPr>
          <p:nvPr/>
        </p:nvSpPr>
        <p:spPr bwMode="auto">
          <a:xfrm>
            <a:off x="107950" y="333375"/>
            <a:ext cx="89281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sz="3200" b="1">
                <a:solidFill>
                  <a:srgbClr val="FCFF00"/>
                </a:solidFill>
                <a:latin typeface="Calibri" pitchFamily="34" charset="0"/>
              </a:rPr>
              <a:t>Stages of Labour</a:t>
            </a: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tretch>
            <a:fillRect/>
          </a:stretch>
        </p:blipFill>
        <p:spPr>
          <a:xfrm>
            <a:off x="2597648" y="1293069"/>
            <a:ext cx="4020710" cy="4487887"/>
          </a:xfrm>
          <a:prstGeom prst="rect">
            <a:avLst/>
          </a:prstGeom>
        </p:spPr>
      </p:pic>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85788" y="1341438"/>
            <a:ext cx="8018462" cy="4391025"/>
          </a:xfrm>
          <a:prstGeom prst="rect">
            <a:avLst/>
          </a:prstGeom>
          <a:solidFill>
            <a:srgbClr val="84CCD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6" name="Rectangle 5"/>
          <p:cNvSpPr/>
          <p:nvPr/>
        </p:nvSpPr>
        <p:spPr>
          <a:xfrm>
            <a:off x="0" y="333375"/>
            <a:ext cx="9144000" cy="647700"/>
          </a:xfrm>
          <a:prstGeom prst="rect">
            <a:avLst/>
          </a:prstGeom>
          <a:solidFill>
            <a:srgbClr val="1F4D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9460" name="Title 2"/>
          <p:cNvSpPr txBox="1">
            <a:spLocks/>
          </p:cNvSpPr>
          <p:nvPr/>
        </p:nvSpPr>
        <p:spPr bwMode="auto">
          <a:xfrm>
            <a:off x="107950" y="333375"/>
            <a:ext cx="89281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sz="3200" b="1">
                <a:solidFill>
                  <a:srgbClr val="FCFF00"/>
                </a:solidFill>
                <a:latin typeface="Calibri" pitchFamily="34" charset="0"/>
              </a:rPr>
              <a:t>First Stage of Labour</a:t>
            </a:r>
          </a:p>
        </p:txBody>
      </p:sp>
      <p:graphicFrame>
        <p:nvGraphicFramePr>
          <p:cNvPr id="2" name="Table 1"/>
          <p:cNvGraphicFramePr>
            <a:graphicFrameLocks noGrp="1"/>
          </p:cNvGraphicFramePr>
          <p:nvPr>
            <p:extLst>
              <p:ext uri="{D42A27DB-BD31-4B8C-83A1-F6EECF244321}">
                <p14:modId xmlns:p14="http://schemas.microsoft.com/office/powerpoint/2010/main" val="3837624843"/>
              </p:ext>
            </p:extLst>
          </p:nvPr>
        </p:nvGraphicFramePr>
        <p:xfrm>
          <a:off x="539552" y="1341438"/>
          <a:ext cx="7999412" cy="4381499"/>
        </p:xfrm>
        <a:graphic>
          <a:graphicData uri="http://schemas.openxmlformats.org/drawingml/2006/table">
            <a:tbl>
              <a:tblPr/>
              <a:tblGrid>
                <a:gridCol w="1999853"/>
                <a:gridCol w="1999853"/>
                <a:gridCol w="1999853"/>
                <a:gridCol w="1999853"/>
              </a:tblGrid>
              <a:tr h="109575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dirty="0" smtClean="0">
                          <a:ln>
                            <a:noFill/>
                          </a:ln>
                          <a:solidFill>
                            <a:schemeClr val="tx1"/>
                          </a:solidFill>
                          <a:effectLst/>
                          <a:latin typeface="Arial" charset="0"/>
                        </a:rPr>
                        <a:t>Phase of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dirty="0" err="1" smtClean="0">
                          <a:ln>
                            <a:noFill/>
                          </a:ln>
                          <a:solidFill>
                            <a:schemeClr val="tx1"/>
                          </a:solidFill>
                          <a:effectLst/>
                          <a:latin typeface="Arial" charset="0"/>
                        </a:rPr>
                        <a:t>labour</a:t>
                      </a:r>
                      <a:endParaRPr kumimoji="0" lang="en-US" sz="1900" b="1" i="0" u="none" strike="noStrike" cap="none" normalizeH="0" baseline="0" dirty="0" smtClean="0">
                        <a:ln>
                          <a:noFill/>
                        </a:ln>
                        <a:solidFill>
                          <a:schemeClr val="tx1"/>
                        </a:solidFill>
                        <a:effectLst/>
                        <a:latin typeface="Arial" charset="0"/>
                      </a:endParaRPr>
                    </a:p>
                  </a:txBody>
                  <a:tcPr marL="88523" marR="88523" marT="44260" marB="4426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dirty="0" smtClean="0">
                          <a:ln>
                            <a:noFill/>
                          </a:ln>
                          <a:solidFill>
                            <a:schemeClr val="tx1"/>
                          </a:solidFill>
                          <a:effectLst/>
                          <a:latin typeface="Arial" charset="0"/>
                        </a:rPr>
                        <a:t>Cervical dilation</a:t>
                      </a:r>
                    </a:p>
                  </a:txBody>
                  <a:tcPr marL="88523" marR="88523" marT="44260" marB="442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dirty="0" smtClean="0">
                          <a:ln>
                            <a:noFill/>
                          </a:ln>
                          <a:solidFill>
                            <a:schemeClr val="tx1"/>
                          </a:solidFill>
                          <a:effectLst/>
                          <a:latin typeface="Arial" charset="0"/>
                        </a:rPr>
                        <a:t>Length of contractions</a:t>
                      </a:r>
                    </a:p>
                  </a:txBody>
                  <a:tcPr marL="88523" marR="88523" marT="44260" marB="442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dirty="0" smtClean="0">
                          <a:ln>
                            <a:noFill/>
                          </a:ln>
                          <a:solidFill>
                            <a:schemeClr val="tx1"/>
                          </a:solidFill>
                          <a:effectLst/>
                          <a:latin typeface="Arial" charset="0"/>
                        </a:rPr>
                        <a:t>Time between contractions</a:t>
                      </a:r>
                    </a:p>
                  </a:txBody>
                  <a:tcPr marL="88523" marR="88523" marT="44260" marB="4426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109575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dirty="0" smtClean="0">
                          <a:ln>
                            <a:noFill/>
                          </a:ln>
                          <a:solidFill>
                            <a:schemeClr val="tx1"/>
                          </a:solidFill>
                          <a:effectLst/>
                          <a:latin typeface="Arial" charset="0"/>
                        </a:rPr>
                        <a:t>Early or latent</a:t>
                      </a:r>
                    </a:p>
                  </a:txBody>
                  <a:tcPr marL="88523" marR="88523" marT="44260" marB="4426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dirty="0" smtClean="0">
                          <a:ln>
                            <a:noFill/>
                          </a:ln>
                          <a:solidFill>
                            <a:schemeClr val="tx1"/>
                          </a:solidFill>
                          <a:effectLst/>
                          <a:latin typeface="Arial" charset="0"/>
                        </a:rPr>
                        <a:t>0-3 cm</a:t>
                      </a:r>
                    </a:p>
                  </a:txBody>
                  <a:tcPr marL="88523" marR="88523" marT="44260" marB="442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dirty="0" smtClean="0">
                          <a:ln>
                            <a:noFill/>
                          </a:ln>
                          <a:solidFill>
                            <a:schemeClr val="tx1"/>
                          </a:solidFill>
                          <a:effectLst/>
                          <a:latin typeface="Arial" charset="0"/>
                        </a:rPr>
                        <a:t>30-45 seconds</a:t>
                      </a:r>
                    </a:p>
                  </a:txBody>
                  <a:tcPr marL="88523" marR="88523" marT="44260" marB="442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dirty="0" smtClean="0">
                          <a:ln>
                            <a:noFill/>
                          </a:ln>
                          <a:solidFill>
                            <a:schemeClr val="tx1"/>
                          </a:solidFill>
                          <a:effectLst/>
                          <a:latin typeface="Arial" charset="0"/>
                        </a:rPr>
                        <a:t>5-10 minutes </a:t>
                      </a:r>
                    </a:p>
                  </a:txBody>
                  <a:tcPr marL="88523" marR="88523" marT="44260" marB="4426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0942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dirty="0" smtClean="0">
                          <a:ln>
                            <a:noFill/>
                          </a:ln>
                          <a:solidFill>
                            <a:schemeClr val="tx1"/>
                          </a:solidFill>
                          <a:effectLst/>
                          <a:latin typeface="Arial" charset="0"/>
                        </a:rPr>
                        <a:t>Active</a:t>
                      </a:r>
                    </a:p>
                  </a:txBody>
                  <a:tcPr marL="88523" marR="88523" marT="44260" marB="4426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dirty="0" smtClean="0">
                          <a:ln>
                            <a:noFill/>
                          </a:ln>
                          <a:solidFill>
                            <a:schemeClr val="tx1"/>
                          </a:solidFill>
                          <a:effectLst/>
                          <a:latin typeface="Arial" charset="0"/>
                        </a:rPr>
                        <a:t>3-8 cm</a:t>
                      </a:r>
                    </a:p>
                  </a:txBody>
                  <a:tcPr marL="88523" marR="88523" marT="44260" marB="442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dirty="0" smtClean="0">
                          <a:ln>
                            <a:noFill/>
                          </a:ln>
                          <a:solidFill>
                            <a:schemeClr val="tx1"/>
                          </a:solidFill>
                          <a:effectLst/>
                          <a:latin typeface="Arial" charset="0"/>
                        </a:rPr>
                        <a:t>45-60 seconds</a:t>
                      </a:r>
                    </a:p>
                  </a:txBody>
                  <a:tcPr marL="88523" marR="88523" marT="44260" marB="442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dirty="0" smtClean="0">
                          <a:ln>
                            <a:noFill/>
                          </a:ln>
                          <a:solidFill>
                            <a:schemeClr val="tx1"/>
                          </a:solidFill>
                          <a:effectLst/>
                          <a:latin typeface="Arial" charset="0"/>
                        </a:rPr>
                        <a:t>3-5 minutes </a:t>
                      </a:r>
                    </a:p>
                  </a:txBody>
                  <a:tcPr marL="88523" marR="88523" marT="44260" marB="4426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09575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dirty="0" smtClean="0">
                          <a:ln>
                            <a:noFill/>
                          </a:ln>
                          <a:solidFill>
                            <a:schemeClr val="tx1"/>
                          </a:solidFill>
                          <a:effectLst/>
                          <a:latin typeface="Arial" charset="0"/>
                        </a:rPr>
                        <a:t>Transition</a:t>
                      </a:r>
                    </a:p>
                  </a:txBody>
                  <a:tcPr marL="88523" marR="88523" marT="44260" marB="4426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dirty="0" smtClean="0">
                          <a:ln>
                            <a:noFill/>
                          </a:ln>
                          <a:solidFill>
                            <a:schemeClr val="tx1"/>
                          </a:solidFill>
                          <a:effectLst/>
                          <a:latin typeface="Arial" charset="0"/>
                        </a:rPr>
                        <a:t>8-10 cm</a:t>
                      </a:r>
                    </a:p>
                  </a:txBody>
                  <a:tcPr marL="88523" marR="88523" marT="44260" marB="442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dirty="0" smtClean="0">
                          <a:ln>
                            <a:noFill/>
                          </a:ln>
                          <a:solidFill>
                            <a:schemeClr val="tx1"/>
                          </a:solidFill>
                          <a:effectLst/>
                          <a:latin typeface="Arial" charset="0"/>
                        </a:rPr>
                        <a:t>60-90 seconds</a:t>
                      </a:r>
                    </a:p>
                  </a:txBody>
                  <a:tcPr marL="88523" marR="88523" marT="44260" marB="442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dirty="0" smtClean="0">
                          <a:ln>
                            <a:noFill/>
                          </a:ln>
                          <a:solidFill>
                            <a:schemeClr val="tx1"/>
                          </a:solidFill>
                          <a:effectLst/>
                          <a:latin typeface="Arial" charset="0"/>
                        </a:rPr>
                        <a:t>2-3 minutes </a:t>
                      </a:r>
                    </a:p>
                  </a:txBody>
                  <a:tcPr marL="88523" marR="88523" marT="44260" marB="4426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33375"/>
            <a:ext cx="9144000" cy="647700"/>
          </a:xfrm>
          <a:prstGeom prst="rect">
            <a:avLst/>
          </a:prstGeom>
          <a:solidFill>
            <a:srgbClr val="1F4D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0484" name="Title 2"/>
          <p:cNvSpPr txBox="1">
            <a:spLocks/>
          </p:cNvSpPr>
          <p:nvPr/>
        </p:nvSpPr>
        <p:spPr bwMode="auto">
          <a:xfrm>
            <a:off x="107950" y="333375"/>
            <a:ext cx="89281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sz="3200" b="1">
                <a:solidFill>
                  <a:srgbClr val="FCFF00"/>
                </a:solidFill>
                <a:latin typeface="Calibri" pitchFamily="34" charset="0"/>
              </a:rPr>
              <a:t>Timing Contractions</a:t>
            </a:r>
          </a:p>
        </p:txBody>
      </p:sp>
      <p:grpSp>
        <p:nvGrpSpPr>
          <p:cNvPr id="3" name="Group 2"/>
          <p:cNvGrpSpPr/>
          <p:nvPr/>
        </p:nvGrpSpPr>
        <p:grpSpPr>
          <a:xfrm>
            <a:off x="1187624" y="1453499"/>
            <a:ext cx="6836066" cy="4135741"/>
            <a:chOff x="1187624" y="1340768"/>
            <a:chExt cx="6836066" cy="4135741"/>
          </a:xfrm>
        </p:grpSpPr>
        <p:sp>
          <p:nvSpPr>
            <p:cNvPr id="7" name="Rectangle 6"/>
            <p:cNvSpPr/>
            <p:nvPr/>
          </p:nvSpPr>
          <p:spPr>
            <a:xfrm>
              <a:off x="1187624" y="1340768"/>
              <a:ext cx="6836066" cy="4135741"/>
            </a:xfrm>
            <a:prstGeom prst="rect">
              <a:avLst/>
            </a:prstGeom>
            <a:solidFill>
              <a:srgbClr val="84CCD2"/>
            </a:solidFill>
            <a:ln>
              <a:noFill/>
            </a:ln>
            <a:effectLst>
              <a:outerShdw blurRad="292100" dist="381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1301" y="1507955"/>
              <a:ext cx="6408712" cy="3801366"/>
            </a:xfrm>
            <a:prstGeom prst="rect">
              <a:avLst/>
            </a:prstGeom>
          </p:spPr>
        </p:pic>
      </p:gr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33375"/>
            <a:ext cx="9144000" cy="647700"/>
          </a:xfrm>
          <a:prstGeom prst="rect">
            <a:avLst/>
          </a:prstGeom>
          <a:solidFill>
            <a:srgbClr val="1F4D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1507" name="Title 2"/>
          <p:cNvSpPr txBox="1">
            <a:spLocks/>
          </p:cNvSpPr>
          <p:nvPr/>
        </p:nvSpPr>
        <p:spPr bwMode="auto">
          <a:xfrm>
            <a:off x="107950" y="333375"/>
            <a:ext cx="89281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sz="3200" b="1">
                <a:solidFill>
                  <a:srgbClr val="FCFF00"/>
                </a:solidFill>
                <a:latin typeface="Calibri" pitchFamily="34" charset="0"/>
              </a:rPr>
              <a:t>When to Go to the Hospital</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1626" y="657225"/>
            <a:ext cx="6340748" cy="5639467"/>
          </a:xfrm>
          <a:prstGeom prst="rect">
            <a:avLst/>
          </a:prstGeom>
        </p:spPr>
      </p:pic>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33375"/>
            <a:ext cx="9144000" cy="647700"/>
          </a:xfrm>
          <a:prstGeom prst="rect">
            <a:avLst/>
          </a:prstGeom>
          <a:solidFill>
            <a:srgbClr val="1F4D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2531" name="Title 2"/>
          <p:cNvSpPr txBox="1">
            <a:spLocks/>
          </p:cNvSpPr>
          <p:nvPr/>
        </p:nvSpPr>
        <p:spPr bwMode="auto">
          <a:xfrm>
            <a:off x="107950" y="333375"/>
            <a:ext cx="89281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sz="3200" b="1">
              <a:solidFill>
                <a:srgbClr val="FCFF00"/>
              </a:solidFill>
              <a:latin typeface="Calibri"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8287" y="1152872"/>
            <a:ext cx="6067425" cy="4724400"/>
          </a:xfrm>
          <a:prstGeom prst="rect">
            <a:avLst/>
          </a:prstGeom>
        </p:spPr>
      </p:pic>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33375"/>
            <a:ext cx="9144000" cy="647700"/>
          </a:xfrm>
          <a:prstGeom prst="rect">
            <a:avLst/>
          </a:prstGeom>
          <a:solidFill>
            <a:srgbClr val="1F4D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3555" name="Title 2"/>
          <p:cNvSpPr txBox="1">
            <a:spLocks/>
          </p:cNvSpPr>
          <p:nvPr/>
        </p:nvSpPr>
        <p:spPr bwMode="auto">
          <a:xfrm>
            <a:off x="107950" y="333375"/>
            <a:ext cx="89281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sz="3200" b="1">
              <a:solidFill>
                <a:srgbClr val="FCFF00"/>
              </a:solidFill>
              <a:latin typeface="Calibri" pitchFamily="34" charset="0"/>
            </a:endParaRPr>
          </a:p>
        </p:txBody>
      </p:sp>
      <p:sp>
        <p:nvSpPr>
          <p:cNvPr id="5" name="Rectangle 4"/>
          <p:cNvSpPr/>
          <p:nvPr/>
        </p:nvSpPr>
        <p:spPr>
          <a:xfrm>
            <a:off x="812974" y="1958976"/>
            <a:ext cx="7777162" cy="2997200"/>
          </a:xfrm>
          <a:prstGeom prst="rect">
            <a:avLst/>
          </a:prstGeom>
          <a:effectLst>
            <a:innerShdw blurRad="63500" dist="50800" dir="13500000">
              <a:prstClr val="black">
                <a:alpha val="50000"/>
              </a:prstClr>
            </a:innerShdw>
          </a:effectLst>
        </p:spPr>
        <p:txBody>
          <a:bodyPr>
            <a:spAutoFit/>
          </a:bodyPr>
          <a:lstStyle/>
          <a:p>
            <a:pPr marL="342900" indent="-342900">
              <a:spcBef>
                <a:spcPct val="20000"/>
              </a:spcBef>
              <a:buClr>
                <a:srgbClr val="006666"/>
              </a:buClr>
              <a:buSzPct val="80000"/>
              <a:buFontTx/>
              <a:buBlip>
                <a:blip r:embed="rId3"/>
              </a:buBlip>
            </a:pPr>
            <a:r>
              <a:rPr lang="en-CA" sz="2800" b="1" dirty="0">
                <a:solidFill>
                  <a:schemeClr val="bg1"/>
                </a:solidFill>
                <a:effectLst>
                  <a:outerShdw blurRad="38100" dist="38100" dir="2700000" algn="tl">
                    <a:srgbClr val="000000">
                      <a:alpha val="43137"/>
                    </a:srgbClr>
                  </a:outerShdw>
                </a:effectLst>
                <a:latin typeface="Calibri" pitchFamily="34" charset="0"/>
              </a:rPr>
              <a:t>Health care provider</a:t>
            </a:r>
          </a:p>
          <a:p>
            <a:pPr marL="342900" indent="-342900">
              <a:spcBef>
                <a:spcPct val="20000"/>
              </a:spcBef>
              <a:buClr>
                <a:srgbClr val="006666"/>
              </a:buClr>
              <a:buSzPct val="80000"/>
              <a:buFontTx/>
              <a:buBlip>
                <a:blip r:embed="rId3"/>
              </a:buBlip>
            </a:pPr>
            <a:r>
              <a:rPr lang="en-CA" sz="2800" b="1" dirty="0">
                <a:solidFill>
                  <a:schemeClr val="bg1"/>
                </a:solidFill>
                <a:effectLst>
                  <a:outerShdw blurRad="38100" dist="38100" dir="2700000" algn="tl">
                    <a:srgbClr val="000000">
                      <a:alpha val="43137"/>
                    </a:srgbClr>
                  </a:outerShdw>
                </a:effectLst>
                <a:latin typeface="Calibri" pitchFamily="34" charset="0"/>
              </a:rPr>
              <a:t>Local hospital or birth centre</a:t>
            </a:r>
          </a:p>
          <a:p>
            <a:pPr marL="342900" indent="-342900">
              <a:spcBef>
                <a:spcPct val="20000"/>
              </a:spcBef>
              <a:buClr>
                <a:srgbClr val="006666"/>
              </a:buClr>
              <a:buSzPct val="80000"/>
              <a:buFontTx/>
              <a:buBlip>
                <a:blip r:embed="rId3"/>
              </a:buBlip>
            </a:pPr>
            <a:r>
              <a:rPr lang="en-CA" sz="2800" b="1" dirty="0">
                <a:solidFill>
                  <a:schemeClr val="bg1"/>
                </a:solidFill>
                <a:effectLst>
                  <a:outerShdw blurRad="38100" dist="38100" dir="2700000" algn="tl">
                    <a:srgbClr val="000000">
                      <a:alpha val="43137"/>
                    </a:srgbClr>
                  </a:outerShdw>
                </a:effectLst>
                <a:latin typeface="Calibri" pitchFamily="34" charset="0"/>
              </a:rPr>
              <a:t>Certified Doula</a:t>
            </a:r>
          </a:p>
          <a:p>
            <a:pPr marL="342900" indent="-342900">
              <a:spcBef>
                <a:spcPct val="20000"/>
              </a:spcBef>
              <a:buClr>
                <a:srgbClr val="006666"/>
              </a:buClr>
              <a:buSzPct val="80000"/>
              <a:buFontTx/>
              <a:buBlip>
                <a:blip r:embed="rId3"/>
              </a:buBlip>
            </a:pPr>
            <a:r>
              <a:rPr lang="en-CA" sz="2800" b="1" dirty="0">
                <a:solidFill>
                  <a:schemeClr val="bg1"/>
                </a:solidFill>
                <a:effectLst>
                  <a:outerShdw blurRad="38100" dist="38100" dir="2700000" algn="tl">
                    <a:srgbClr val="000000">
                      <a:alpha val="43137"/>
                    </a:srgbClr>
                  </a:outerShdw>
                </a:effectLst>
                <a:latin typeface="Calibri" pitchFamily="34" charset="0"/>
              </a:rPr>
              <a:t>Public health department</a:t>
            </a:r>
          </a:p>
          <a:p>
            <a:pPr marL="342900" indent="-342900">
              <a:spcBef>
                <a:spcPct val="20000"/>
              </a:spcBef>
              <a:buClr>
                <a:srgbClr val="006666"/>
              </a:buClr>
              <a:buSzPct val="80000"/>
              <a:buFontTx/>
              <a:buBlip>
                <a:blip r:embed="rId3"/>
              </a:buBlip>
            </a:pPr>
            <a:r>
              <a:rPr lang="en-CA" sz="2800" b="1" dirty="0">
                <a:solidFill>
                  <a:schemeClr val="bg1"/>
                </a:solidFill>
                <a:effectLst>
                  <a:outerShdw blurRad="38100" dist="38100" dir="2700000" algn="tl">
                    <a:srgbClr val="000000">
                      <a:alpha val="43137"/>
                    </a:srgbClr>
                  </a:outerShdw>
                </a:effectLst>
                <a:latin typeface="+mn-lt"/>
              </a:rPr>
              <a:t>The Society of Obstetricians and Gynaecologists </a:t>
            </a:r>
            <a:r>
              <a:rPr lang="en-CA" sz="2800" b="1" dirty="0" smtClean="0">
                <a:solidFill>
                  <a:schemeClr val="bg1"/>
                </a:solidFill>
                <a:effectLst>
                  <a:outerShdw blurRad="38100" dist="38100" dir="2700000" algn="tl">
                    <a:srgbClr val="000000">
                      <a:alpha val="43137"/>
                    </a:srgbClr>
                  </a:outerShdw>
                </a:effectLst>
                <a:latin typeface="+mn-lt"/>
              </a:rPr>
              <a:t> - </a:t>
            </a:r>
            <a:r>
              <a:rPr lang="en-CA" sz="2400" b="1" dirty="0" smtClean="0">
                <a:solidFill>
                  <a:srgbClr val="FCFF00"/>
                </a:solidFill>
                <a:effectLst>
                  <a:outerShdw blurRad="38100" dist="38100" dir="2700000" algn="tl">
                    <a:srgbClr val="000000">
                      <a:alpha val="43137"/>
                    </a:srgbClr>
                  </a:outerShdw>
                </a:effectLst>
                <a:latin typeface="+mn-lt"/>
                <a:hlinkClick r:id="rId4"/>
              </a:rPr>
              <a:t>www.sogc.org</a:t>
            </a:r>
            <a:endParaRPr lang="en-CA" sz="2400" b="1" dirty="0">
              <a:solidFill>
                <a:schemeClr val="bg1"/>
              </a:solidFill>
              <a:effectLst>
                <a:outerShdw blurRad="38100" dist="38100" dir="2700000" algn="tl">
                  <a:srgbClr val="000000">
                    <a:alpha val="43137"/>
                  </a:srgbClr>
                </a:outerShdw>
              </a:effectLst>
              <a:latin typeface="+mn-lt"/>
            </a:endParaRPr>
          </a:p>
        </p:txBody>
      </p:sp>
      <p:sp>
        <p:nvSpPr>
          <p:cNvPr id="23557" name="Title 2"/>
          <p:cNvSpPr txBox="1">
            <a:spLocks/>
          </p:cNvSpPr>
          <p:nvPr/>
        </p:nvSpPr>
        <p:spPr bwMode="auto">
          <a:xfrm>
            <a:off x="260350" y="333375"/>
            <a:ext cx="89281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sz="3200" b="1">
                <a:solidFill>
                  <a:srgbClr val="FCFF00"/>
                </a:solidFill>
                <a:latin typeface="Calibri" pitchFamily="34" charset="0"/>
              </a:rPr>
              <a:t>For More Information</a:t>
            </a:r>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07950" y="1484313"/>
            <a:ext cx="8928100" cy="4681537"/>
          </a:xfrm>
          <a:prstGeom prst="rect">
            <a:avLst/>
          </a:prstGeom>
          <a:solidFill>
            <a:schemeClr val="bg1"/>
          </a:solidFill>
          <a:ln>
            <a:solidFill>
              <a:schemeClr val="bg1"/>
            </a:solidFill>
          </a:ln>
          <a:effectLst>
            <a:outerShdw blurRad="215900" dist="38100" dir="5400000" sx="101000" sy="101000" algn="t"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CA"/>
          </a:p>
        </p:txBody>
      </p:sp>
      <p:sp>
        <p:nvSpPr>
          <p:cNvPr id="18" name="TextBox 17"/>
          <p:cNvSpPr txBox="1"/>
          <p:nvPr/>
        </p:nvSpPr>
        <p:spPr>
          <a:xfrm>
            <a:off x="576263" y="39688"/>
            <a:ext cx="7920037" cy="1385887"/>
          </a:xfrm>
          <a:prstGeom prst="rect">
            <a:avLst/>
          </a:prstGeom>
          <a:noFill/>
        </p:spPr>
        <p:txBody>
          <a:bodyPr>
            <a:spAutoFit/>
          </a:bodyPr>
          <a:lstStyle/>
          <a:p>
            <a:pPr algn="ctr" fontAlgn="auto">
              <a:spcBef>
                <a:spcPts val="0"/>
              </a:spcBef>
              <a:spcAft>
                <a:spcPts val="0"/>
              </a:spcAft>
              <a:defRPr/>
            </a:pPr>
            <a:r>
              <a:rPr lang="en-CA" sz="2800" b="1" dirty="0">
                <a:solidFill>
                  <a:schemeClr val="bg1"/>
                </a:solidFill>
                <a:effectLst>
                  <a:outerShdw blurRad="38100" dist="38100" dir="2700000" algn="tl">
                    <a:srgbClr val="000000">
                      <a:alpha val="43137"/>
                    </a:srgbClr>
                  </a:outerShdw>
                </a:effectLst>
                <a:latin typeface="+mn-lt"/>
                <a:cs typeface="+mn-cs"/>
              </a:rPr>
              <a:t>This Best Start Resource Centre teaching tool </a:t>
            </a:r>
          </a:p>
          <a:p>
            <a:pPr algn="ctr" fontAlgn="auto">
              <a:spcBef>
                <a:spcPts val="0"/>
              </a:spcBef>
              <a:spcAft>
                <a:spcPts val="0"/>
              </a:spcAft>
              <a:defRPr/>
            </a:pPr>
            <a:r>
              <a:rPr lang="en-CA" sz="2800" b="1" dirty="0">
                <a:solidFill>
                  <a:schemeClr val="bg1"/>
                </a:solidFill>
                <a:effectLst>
                  <a:outerShdw blurRad="38100" dist="38100" dir="2700000" algn="tl">
                    <a:srgbClr val="000000">
                      <a:alpha val="43137"/>
                    </a:srgbClr>
                  </a:outerShdw>
                </a:effectLst>
                <a:latin typeface="+mn-lt"/>
                <a:cs typeface="+mn-cs"/>
              </a:rPr>
              <a:t>was developed with input from a wide range </a:t>
            </a:r>
          </a:p>
          <a:p>
            <a:pPr algn="ctr" fontAlgn="auto">
              <a:spcBef>
                <a:spcPts val="0"/>
              </a:spcBef>
              <a:spcAft>
                <a:spcPts val="0"/>
              </a:spcAft>
              <a:defRPr/>
            </a:pPr>
            <a:r>
              <a:rPr lang="en-CA" sz="2800" b="1" dirty="0">
                <a:solidFill>
                  <a:schemeClr val="bg1"/>
                </a:solidFill>
                <a:effectLst>
                  <a:outerShdw blurRad="38100" dist="38100" dir="2700000" algn="tl">
                    <a:srgbClr val="000000">
                      <a:alpha val="43137"/>
                    </a:srgbClr>
                  </a:outerShdw>
                </a:effectLst>
                <a:latin typeface="+mn-lt"/>
                <a:cs typeface="+mn-cs"/>
              </a:rPr>
              <a:t>of individuals from these organizations</a:t>
            </a:r>
            <a:r>
              <a:rPr lang="en-CA" sz="2400" b="1" dirty="0">
                <a:solidFill>
                  <a:schemeClr val="bg1"/>
                </a:solidFill>
                <a:latin typeface="+mn-lt"/>
                <a:cs typeface="+mn-cs"/>
              </a:rPr>
              <a:t> </a:t>
            </a:r>
            <a:endParaRPr lang="en-CA" sz="2400" dirty="0">
              <a:solidFill>
                <a:schemeClr val="bg1"/>
              </a:solidFill>
              <a:latin typeface="+mn-lt"/>
              <a:cs typeface="+mn-cs"/>
            </a:endParaRPr>
          </a:p>
        </p:txBody>
      </p:sp>
      <p:pic>
        <p:nvPicPr>
          <p:cNvPr id="2458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12088" y="6308725"/>
            <a:ext cx="114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 name="Group 19"/>
          <p:cNvGrpSpPr/>
          <p:nvPr/>
        </p:nvGrpSpPr>
        <p:grpSpPr>
          <a:xfrm>
            <a:off x="246261" y="1770487"/>
            <a:ext cx="8645213" cy="3740289"/>
            <a:chOff x="246261" y="1770487"/>
            <a:chExt cx="8645213" cy="3740289"/>
          </a:xfrm>
        </p:grpSpPr>
        <p:pic>
          <p:nvPicPr>
            <p:cNvPr id="21" name="Picture 3" descr="C:\Users\Nitish\Desktop\Modified Logo\View-Conestog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6335" y="3707108"/>
              <a:ext cx="2102129" cy="64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4" descr="C:\Users\Nitish\Desktop\Modified Logo\View-Elgin-St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261" y="2708920"/>
              <a:ext cx="1733452" cy="876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 descr="C:\Users\Nitish\Desktop\Modified Logo\View-FIRA_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3339" y="2924944"/>
              <a:ext cx="2161137" cy="53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6" descr="C:\Users\Nitish\Desktop\Modified Logo\msh-logo-tag-colou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76904" y="2780928"/>
              <a:ext cx="2314570" cy="6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 descr="C:\Users\Nitish\Desktop\Modified Logo\View-Ottawa_en..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64111" y="4806067"/>
              <a:ext cx="2415777" cy="56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8" descr="C:\Users\Nitish\Desktop\Modified Logo\View-Prince-Ed..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0713" y="3886367"/>
              <a:ext cx="2367885" cy="409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9" descr="C:\Users\Nitish\Desktop\Modified Logo\View-TBDHU_Log.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0" y="2961577"/>
              <a:ext cx="1714496" cy="457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0" descr="C:\Users\Nitish\Desktop\Modified Logo\Untitled-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1290" y="4437112"/>
              <a:ext cx="2006727" cy="1073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1" descr="C:\Users\Nitish\Desktop\Modified Logo\Phoenix_logo_tag_bw.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08795" y="1827006"/>
              <a:ext cx="2877316" cy="616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3" descr="APH Logo (Colour) Bilingual"/>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90713" y="1770487"/>
              <a:ext cx="2206871" cy="729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2" descr="C:\Users\Nitish\Desktop\Modified Logo\AOM-JPEG-LOGO.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06678" y="4508969"/>
              <a:ext cx="2058935" cy="1000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2" descr="C:\Users\Nitish\Desktop\SOGC_logo_ef1_pms5763.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067402" y="1806360"/>
              <a:ext cx="2789395" cy="657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107872" y="3825081"/>
              <a:ext cx="3200199" cy="528033"/>
            </a:xfrm>
            <a:prstGeom prst="rect">
              <a:avLst/>
            </a:prstGeom>
          </p:spPr>
        </p:pic>
      </p:gr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33375"/>
            <a:ext cx="9144000" cy="647700"/>
          </a:xfrm>
          <a:prstGeom prst="rect">
            <a:avLst/>
          </a:prstGeom>
          <a:solidFill>
            <a:srgbClr val="1F4D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7171" name="Title 2"/>
          <p:cNvSpPr txBox="1">
            <a:spLocks/>
          </p:cNvSpPr>
          <p:nvPr/>
        </p:nvSpPr>
        <p:spPr bwMode="auto">
          <a:xfrm>
            <a:off x="107950" y="333375"/>
            <a:ext cx="89281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sz="3200" b="1">
                <a:solidFill>
                  <a:srgbClr val="FCFF00"/>
                </a:solidFill>
                <a:latin typeface="Calibri" pitchFamily="34" charset="0"/>
              </a:rPr>
              <a:t>Brain Buster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76212"/>
            <a:ext cx="7772400" cy="6505575"/>
          </a:xfrm>
          <a:prstGeom prst="rect">
            <a:avLst/>
          </a:prstGeom>
        </p:spPr>
      </p:pic>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ChangeArrowheads="1"/>
          </p:cNvSpPr>
          <p:nvPr/>
        </p:nvSpPr>
        <p:spPr bwMode="auto">
          <a:xfrm>
            <a:off x="600075" y="4930775"/>
            <a:ext cx="79438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en-CA" sz="1600" b="1" dirty="0">
                <a:latin typeface="Calibri" pitchFamily="34" charset="0"/>
              </a:rPr>
              <a:t>This document has been prepared with funds provided by the Government of Ontario</a:t>
            </a:r>
            <a:endParaRPr lang="fr-CA" sz="1600" b="1" dirty="0">
              <a:latin typeface="Calibri" pitchFamily="34" charset="0"/>
            </a:endParaRPr>
          </a:p>
        </p:txBody>
      </p:sp>
      <p:grpSp>
        <p:nvGrpSpPr>
          <p:cNvPr id="25609" name="Group 2"/>
          <p:cNvGrpSpPr>
            <a:grpSpLocks/>
          </p:cNvGrpSpPr>
          <p:nvPr/>
        </p:nvGrpSpPr>
        <p:grpSpPr bwMode="auto">
          <a:xfrm>
            <a:off x="3197225" y="1693863"/>
            <a:ext cx="2994025" cy="2944812"/>
            <a:chOff x="3197107" y="1698174"/>
            <a:chExt cx="2994337" cy="2944380"/>
          </a:xfrm>
        </p:grpSpPr>
        <p:sp>
          <p:nvSpPr>
            <p:cNvPr id="13" name="Oval 12"/>
            <p:cNvSpPr/>
            <p:nvPr/>
          </p:nvSpPr>
          <p:spPr>
            <a:xfrm>
              <a:off x="3247064" y="1698174"/>
              <a:ext cx="2944380" cy="2944380"/>
            </a:xfrm>
            <a:prstGeom prst="ellipse">
              <a:avLst/>
            </a:prstGeom>
            <a:solidFill>
              <a:srgbClr val="84CCD2"/>
            </a:solidFill>
            <a:ln>
              <a:noFill/>
            </a:ln>
            <a:effectLst>
              <a:outerShdw blurRad="292100" dist="203200" dir="1620000" sx="88000" sy="88000" rotWithShape="0">
                <a:prstClr val="black">
                  <a:alpha val="36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dirty="0"/>
                <a:t> </a:t>
              </a:r>
            </a:p>
          </p:txBody>
        </p:sp>
        <p:sp>
          <p:nvSpPr>
            <p:cNvPr id="2" name="Oval 1"/>
            <p:cNvSpPr/>
            <p:nvPr/>
          </p:nvSpPr>
          <p:spPr>
            <a:xfrm>
              <a:off x="3297130" y="1926740"/>
              <a:ext cx="2592657" cy="2593594"/>
            </a:xfrm>
            <a:prstGeom prst="ellipse">
              <a:avLst/>
            </a:prstGeom>
            <a:solidFill>
              <a:srgbClr val="3382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grpSp>
          <p:nvGrpSpPr>
            <p:cNvPr id="9" name="Group 8"/>
            <p:cNvGrpSpPr/>
            <p:nvPr/>
          </p:nvGrpSpPr>
          <p:grpSpPr>
            <a:xfrm>
              <a:off x="3197107" y="2242857"/>
              <a:ext cx="2786260" cy="2132829"/>
              <a:chOff x="3247063" y="2011601"/>
              <a:chExt cx="2786260" cy="2132829"/>
            </a:xfrm>
            <a:effectLst>
              <a:outerShdw blurRad="76200" dir="18900000" sy="23000" kx="-1200000" algn="bl" rotWithShape="0">
                <a:prstClr val="black">
                  <a:alpha val="20000"/>
                </a:prstClr>
              </a:outerShdw>
            </a:effectLst>
          </p:grpSpPr>
          <p:pic>
            <p:nvPicPr>
              <p:cNvPr id="10" name="Picture 9"/>
              <p:cNvPicPr>
                <a:picLocks noChangeAspect="1"/>
              </p:cNvPicPr>
              <p:nvPr/>
            </p:nvPicPr>
            <p:blipFill>
              <a:blip r:embed="rId3">
                <a:extLst/>
              </a:blip>
              <a:stretch>
                <a:fillRect/>
              </a:stretch>
            </p:blipFill>
            <p:spPr>
              <a:xfrm>
                <a:off x="4693547" y="2011601"/>
                <a:ext cx="1339776" cy="2132829"/>
              </a:xfrm>
              <a:prstGeom prst="rect">
                <a:avLst/>
              </a:prstGeom>
            </p:spPr>
          </p:pic>
          <p:pic>
            <p:nvPicPr>
              <p:cNvPr id="11" name="Picture 10"/>
              <p:cNvPicPr>
                <a:picLocks noChangeAspect="1"/>
              </p:cNvPicPr>
              <p:nvPr/>
            </p:nvPicPr>
            <p:blipFill>
              <a:blip r:embed="rId4">
                <a:extLst/>
              </a:blip>
              <a:stretch>
                <a:fillRect/>
              </a:stretch>
            </p:blipFill>
            <p:spPr>
              <a:xfrm>
                <a:off x="3247063" y="2024266"/>
                <a:ext cx="1669056" cy="1998909"/>
              </a:xfrm>
              <a:prstGeom prst="rect">
                <a:avLst/>
              </a:prstGeom>
            </p:spPr>
          </p:pic>
        </p:grpSp>
      </p:grpSp>
      <p:sp>
        <p:nvSpPr>
          <p:cNvPr id="14" name="Rectangle 13"/>
          <p:cNvSpPr/>
          <p:nvPr/>
        </p:nvSpPr>
        <p:spPr>
          <a:xfrm>
            <a:off x="0" y="0"/>
            <a:ext cx="9144000" cy="1484313"/>
          </a:xfrm>
          <a:prstGeom prst="rect">
            <a:avLst/>
          </a:prstGeom>
          <a:solidFill>
            <a:srgbClr val="1F4D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pic>
        <p:nvPicPr>
          <p:cNvPr id="25604" name="Picture 4" descr="APH Logo (Colour) Bilingu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1250" y="5824538"/>
            <a:ext cx="2773363"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 Box 6"/>
          <p:cNvSpPr txBox="1">
            <a:spLocks noChangeArrowheads="1"/>
          </p:cNvSpPr>
          <p:nvPr/>
        </p:nvSpPr>
        <p:spPr bwMode="auto">
          <a:xfrm>
            <a:off x="4086225" y="6372225"/>
            <a:ext cx="97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CA"/>
              <a:t>© 2011</a:t>
            </a:r>
          </a:p>
        </p:txBody>
      </p:sp>
      <p:pic>
        <p:nvPicPr>
          <p:cNvPr id="25606"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0825" y="5661025"/>
            <a:ext cx="1985963"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Text Box 9"/>
          <p:cNvSpPr txBox="1">
            <a:spLocks noChangeArrowheads="1"/>
          </p:cNvSpPr>
          <p:nvPr/>
        </p:nvSpPr>
        <p:spPr bwMode="auto">
          <a:xfrm>
            <a:off x="3125788" y="5272088"/>
            <a:ext cx="28924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CA" sz="2400" b="1" dirty="0">
                <a:solidFill>
                  <a:srgbClr val="4AADB5"/>
                </a:solidFill>
                <a:hlinkClick r:id="rId7"/>
              </a:rPr>
              <a:t>www.beststart.org</a:t>
            </a:r>
            <a:endParaRPr lang="fr-CA" sz="2400" b="1" dirty="0">
              <a:solidFill>
                <a:srgbClr val="4AADB5"/>
              </a:solidFill>
            </a:endParaRPr>
          </a:p>
        </p:txBody>
      </p:sp>
      <p:sp>
        <p:nvSpPr>
          <p:cNvPr id="25608" name="Title 4"/>
          <p:cNvSpPr txBox="1">
            <a:spLocks/>
          </p:cNvSpPr>
          <p:nvPr/>
        </p:nvSpPr>
        <p:spPr bwMode="auto">
          <a:xfrm>
            <a:off x="20638" y="160338"/>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CA" sz="2000" b="1">
                <a:solidFill>
                  <a:schemeClr val="bg1"/>
                </a:solidFill>
                <a:latin typeface="Calibri" pitchFamily="34" charset="0"/>
              </a:rPr>
              <a:t>The information represents the </a:t>
            </a:r>
          </a:p>
          <a:p>
            <a:pPr algn="ctr" eaLnBrk="1" hangingPunct="1"/>
            <a:r>
              <a:rPr lang="en-CA" sz="2000" b="1">
                <a:solidFill>
                  <a:schemeClr val="bg1"/>
                </a:solidFill>
                <a:latin typeface="Calibri" pitchFamily="34" charset="0"/>
              </a:rPr>
              <a:t>best practice guidelines at the time of publication. </a:t>
            </a:r>
          </a:p>
          <a:p>
            <a:pPr algn="ctr" eaLnBrk="1" hangingPunct="1"/>
            <a:r>
              <a:rPr lang="en-CA" sz="2000" b="1">
                <a:solidFill>
                  <a:schemeClr val="bg1"/>
                </a:solidFill>
                <a:latin typeface="Calibri" pitchFamily="34" charset="0"/>
              </a:rPr>
              <a:t>The content is not officially endorsed by the Government of Ontario. </a:t>
            </a:r>
          </a:p>
          <a:p>
            <a:pPr algn="ctr" eaLnBrk="1" hangingPunct="1"/>
            <a:r>
              <a:rPr lang="en-CA" sz="2000" b="1">
                <a:solidFill>
                  <a:schemeClr val="bg1"/>
                </a:solidFill>
                <a:latin typeface="Calibri" pitchFamily="34" charset="0"/>
              </a:rPr>
              <a:t>Consult your health care provider for information specific to your pregnancy.</a:t>
            </a: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25" y="949796"/>
            <a:ext cx="8458200" cy="5143500"/>
          </a:xfrm>
          <a:prstGeom prst="rect">
            <a:avLst/>
          </a:prstGeom>
        </p:spPr>
      </p:pic>
      <p:sp>
        <p:nvSpPr>
          <p:cNvPr id="6" name="Rectangle 5"/>
          <p:cNvSpPr/>
          <p:nvPr/>
        </p:nvSpPr>
        <p:spPr>
          <a:xfrm>
            <a:off x="0" y="333375"/>
            <a:ext cx="9144000" cy="647700"/>
          </a:xfrm>
          <a:prstGeom prst="rect">
            <a:avLst/>
          </a:prstGeom>
          <a:solidFill>
            <a:srgbClr val="1F4D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8195" name="Title 2"/>
          <p:cNvSpPr txBox="1">
            <a:spLocks/>
          </p:cNvSpPr>
          <p:nvPr/>
        </p:nvSpPr>
        <p:spPr bwMode="auto">
          <a:xfrm>
            <a:off x="107950" y="333375"/>
            <a:ext cx="89281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sz="3200" b="1">
                <a:solidFill>
                  <a:srgbClr val="FCFF00"/>
                </a:solidFill>
                <a:latin typeface="Calibri" pitchFamily="34" charset="0"/>
              </a:rPr>
              <a:t>Getting Ready for Your Baby</a:t>
            </a:r>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1"/>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07987" y="974179"/>
            <a:ext cx="8924853" cy="5623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333375"/>
            <a:ext cx="9144000" cy="647700"/>
          </a:xfrm>
          <a:prstGeom prst="rect">
            <a:avLst/>
          </a:prstGeom>
          <a:solidFill>
            <a:srgbClr val="1F4D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9219" name="Title 2"/>
          <p:cNvSpPr txBox="1">
            <a:spLocks/>
          </p:cNvSpPr>
          <p:nvPr/>
        </p:nvSpPr>
        <p:spPr bwMode="auto">
          <a:xfrm>
            <a:off x="107950" y="333375"/>
            <a:ext cx="89281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sz="3200" b="1">
                <a:solidFill>
                  <a:srgbClr val="FCFF00"/>
                </a:solidFill>
                <a:latin typeface="Calibri" pitchFamily="34" charset="0"/>
              </a:rPr>
              <a:t>What to Take to the Hospital</a:t>
            </a:r>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33375"/>
            <a:ext cx="9144000" cy="647700"/>
          </a:xfrm>
          <a:prstGeom prst="rect">
            <a:avLst/>
          </a:prstGeom>
          <a:solidFill>
            <a:srgbClr val="1F4D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0243" name="Title 2"/>
          <p:cNvSpPr txBox="1">
            <a:spLocks/>
          </p:cNvSpPr>
          <p:nvPr/>
        </p:nvSpPr>
        <p:spPr bwMode="auto">
          <a:xfrm>
            <a:off x="107950" y="333375"/>
            <a:ext cx="89281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sz="3200" b="1">
                <a:solidFill>
                  <a:srgbClr val="FCFF00"/>
                </a:solidFill>
                <a:latin typeface="Calibri" pitchFamily="34" charset="0"/>
              </a:rPr>
              <a:t>Events of Late Pregnancy</a:t>
            </a:r>
          </a:p>
        </p:txBody>
      </p:sp>
      <p:sp>
        <p:nvSpPr>
          <p:cNvPr id="7" name="Rectangle 6"/>
          <p:cNvSpPr/>
          <p:nvPr/>
        </p:nvSpPr>
        <p:spPr>
          <a:xfrm>
            <a:off x="1073380" y="1387033"/>
            <a:ext cx="6997239" cy="4280664"/>
          </a:xfrm>
          <a:prstGeom prst="rect">
            <a:avLst/>
          </a:prstGeom>
          <a:solidFill>
            <a:srgbClr val="84CCD2"/>
          </a:solidFill>
          <a:ln>
            <a:noFill/>
          </a:ln>
          <a:effectLst>
            <a:outerShdw blurRad="292100" dist="381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tretch>
            <a:fillRect/>
          </a:stretch>
        </p:blipFill>
        <p:spPr>
          <a:xfrm>
            <a:off x="1247931" y="1568831"/>
            <a:ext cx="6648137" cy="3917069"/>
          </a:xfrm>
          <a:prstGeom prst="rect">
            <a:avLst/>
          </a:prstGeom>
        </p:spPr>
      </p:pic>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33375"/>
            <a:ext cx="9144000" cy="647700"/>
          </a:xfrm>
          <a:prstGeom prst="rect">
            <a:avLst/>
          </a:prstGeom>
          <a:solidFill>
            <a:srgbClr val="1F4D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1267" name="Title 2"/>
          <p:cNvSpPr txBox="1">
            <a:spLocks/>
          </p:cNvSpPr>
          <p:nvPr/>
        </p:nvSpPr>
        <p:spPr bwMode="auto">
          <a:xfrm>
            <a:off x="107950" y="333375"/>
            <a:ext cx="89281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sz="3200" b="1">
                <a:solidFill>
                  <a:srgbClr val="FCFF00"/>
                </a:solidFill>
                <a:latin typeface="Calibri" pitchFamily="34" charset="0"/>
              </a:rPr>
              <a:t>Natasha and Michael</a:t>
            </a:r>
          </a:p>
        </p:txBody>
      </p:sp>
      <p:sp>
        <p:nvSpPr>
          <p:cNvPr id="7" name="Rectangle 6"/>
          <p:cNvSpPr/>
          <p:nvPr/>
        </p:nvSpPr>
        <p:spPr>
          <a:xfrm>
            <a:off x="1403647" y="1236185"/>
            <a:ext cx="6291847" cy="4569079"/>
          </a:xfrm>
          <a:prstGeom prst="rect">
            <a:avLst/>
          </a:prstGeom>
          <a:solidFill>
            <a:srgbClr val="84CCD2"/>
          </a:solidFill>
          <a:ln>
            <a:noFill/>
          </a:ln>
          <a:effectLst>
            <a:outerShdw blurRad="292100" dist="381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tretch>
            <a:fillRect/>
          </a:stretch>
        </p:blipFill>
        <p:spPr>
          <a:xfrm>
            <a:off x="1617601" y="1436845"/>
            <a:ext cx="5863939" cy="4167758"/>
          </a:xfrm>
          <a:prstGeom prst="rect">
            <a:avLst/>
          </a:prstGeom>
        </p:spPr>
      </p:pic>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33375"/>
            <a:ext cx="9144000" cy="647700"/>
          </a:xfrm>
          <a:prstGeom prst="rect">
            <a:avLst/>
          </a:prstGeom>
          <a:solidFill>
            <a:srgbClr val="1F4D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2291" name="Title 2"/>
          <p:cNvSpPr txBox="1">
            <a:spLocks/>
          </p:cNvSpPr>
          <p:nvPr/>
        </p:nvSpPr>
        <p:spPr bwMode="auto">
          <a:xfrm>
            <a:off x="107950" y="333375"/>
            <a:ext cx="89281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sz="3200" b="1">
                <a:solidFill>
                  <a:srgbClr val="FCFF00"/>
                </a:solidFill>
                <a:latin typeface="Calibri" pitchFamily="34" charset="0"/>
              </a:rPr>
              <a:t>Am I Really in Labour?</a:t>
            </a:r>
          </a:p>
        </p:txBody>
      </p:sp>
      <p:graphicFrame>
        <p:nvGraphicFramePr>
          <p:cNvPr id="3" name="Table 2"/>
          <p:cNvGraphicFramePr>
            <a:graphicFrameLocks noGrp="1"/>
          </p:cNvGraphicFramePr>
          <p:nvPr>
            <p:extLst>
              <p:ext uri="{D42A27DB-BD31-4B8C-83A1-F6EECF244321}">
                <p14:modId xmlns:p14="http://schemas.microsoft.com/office/powerpoint/2010/main" val="3766537997"/>
              </p:ext>
            </p:extLst>
          </p:nvPr>
        </p:nvGraphicFramePr>
        <p:xfrm>
          <a:off x="539750" y="1196752"/>
          <a:ext cx="7993062" cy="4605635"/>
        </p:xfrm>
        <a:graphic>
          <a:graphicData uri="http://schemas.openxmlformats.org/drawingml/2006/table">
            <a:tbl>
              <a:tblPr/>
              <a:tblGrid>
                <a:gridCol w="3996531"/>
                <a:gridCol w="3996531"/>
              </a:tblGrid>
              <a:tr h="48166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False/Pre-</a:t>
                      </a:r>
                      <a:r>
                        <a:rPr kumimoji="0" lang="en-US" sz="2400" b="1" i="0" u="none" strike="noStrike" cap="none" normalizeH="0" baseline="0" dirty="0" err="1" smtClean="0">
                          <a:ln>
                            <a:noFill/>
                          </a:ln>
                          <a:solidFill>
                            <a:schemeClr val="tx1"/>
                          </a:solidFill>
                          <a:effectLst/>
                          <a:latin typeface="Arial" charset="0"/>
                        </a:rPr>
                        <a:t>Labour</a:t>
                      </a:r>
                      <a:endParaRPr kumimoji="0" lang="en-US" sz="2400" b="1" i="0" u="none" strike="noStrike" cap="none" normalizeH="0" baseline="0" dirty="0" smtClean="0">
                        <a:ln>
                          <a:noFill/>
                        </a:ln>
                        <a:solidFill>
                          <a:schemeClr val="tx1"/>
                        </a:solidFill>
                        <a:effectLst/>
                        <a:latin typeface="Arial" charset="0"/>
                      </a:endParaRPr>
                    </a:p>
                  </a:txBody>
                  <a:tcPr marL="80985" marR="80985" marT="40487" marB="4048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True </a:t>
                      </a:r>
                      <a:r>
                        <a:rPr kumimoji="0" lang="en-US" sz="2400" b="1" i="0" u="none" strike="noStrike" cap="none" normalizeH="0" baseline="0" dirty="0" err="1" smtClean="0">
                          <a:ln>
                            <a:noFill/>
                          </a:ln>
                          <a:solidFill>
                            <a:schemeClr val="tx1"/>
                          </a:solidFill>
                          <a:effectLst/>
                          <a:latin typeface="Arial" charset="0"/>
                        </a:rPr>
                        <a:t>Labour</a:t>
                      </a:r>
                      <a:endParaRPr kumimoji="0" lang="en-US" sz="2400" b="1" i="0" u="none" strike="noStrike" cap="none" normalizeH="0" baseline="0" dirty="0" smtClean="0">
                        <a:ln>
                          <a:noFill/>
                        </a:ln>
                        <a:solidFill>
                          <a:schemeClr val="tx1"/>
                        </a:solidFill>
                        <a:effectLst/>
                        <a:latin typeface="Arial" charset="0"/>
                      </a:endParaRPr>
                    </a:p>
                  </a:txBody>
                  <a:tcPr marL="80985" marR="80985" marT="40487" marB="4048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690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Contractions are irregular and do not become stronger</a:t>
                      </a:r>
                    </a:p>
                  </a:txBody>
                  <a:tcPr marL="80985" marR="80985" marT="40487" marB="4048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Contractions get longer, stronger, and closer over time</a:t>
                      </a:r>
                    </a:p>
                  </a:txBody>
                  <a:tcPr marL="80985" marR="80985" marT="40487" marB="4048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995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Contractions are felt in the abdomen</a:t>
                      </a:r>
                    </a:p>
                  </a:txBody>
                  <a:tcPr marL="80985" marR="80985" marT="40487" marB="4048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Contractions may be felt in the lower back and radiate to the abdomen</a:t>
                      </a:r>
                    </a:p>
                  </a:txBody>
                  <a:tcPr marL="80985" marR="80985" marT="40487" marB="4048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995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Change in position may relieve discomfort</a:t>
                      </a:r>
                    </a:p>
                  </a:txBody>
                  <a:tcPr marL="80985" marR="80985" marT="40487" marB="4048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Change in position does not provide relief and may increase discomfort</a:t>
                      </a:r>
                    </a:p>
                  </a:txBody>
                  <a:tcPr marL="80985" marR="80985" marT="40487" marB="4048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8166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No rupture of membranes</a:t>
                      </a:r>
                    </a:p>
                  </a:txBody>
                  <a:tcPr marL="80985" marR="80985" marT="40487" marB="4048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Membranes rupture</a:t>
                      </a:r>
                    </a:p>
                  </a:txBody>
                  <a:tcPr marL="80985" marR="80985" marT="40487" marB="4048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793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No bloody show</a:t>
                      </a:r>
                    </a:p>
                  </a:txBody>
                  <a:tcPr marL="80985" marR="80985" marT="40487" marB="4048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Bloody show usually present</a:t>
                      </a:r>
                    </a:p>
                  </a:txBody>
                  <a:tcPr marL="80985" marR="80985" marT="40487" marB="4048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8166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Cervix is not dilated or effaced</a:t>
                      </a:r>
                    </a:p>
                  </a:txBody>
                  <a:tcPr marL="80985" marR="80985" marT="40487" marB="4048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Cervix is dilated and effaced</a:t>
                      </a:r>
                    </a:p>
                  </a:txBody>
                  <a:tcPr marL="80985" marR="80985" marT="40487" marB="4048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259632" y="1243679"/>
            <a:ext cx="6696744" cy="4514658"/>
          </a:xfrm>
          <a:prstGeom prst="rect">
            <a:avLst/>
          </a:prstGeom>
          <a:solidFill>
            <a:srgbClr val="84CCD2"/>
          </a:solidFill>
          <a:ln>
            <a:noFill/>
          </a:ln>
          <a:effectLst>
            <a:outerShdw blurRad="292100" dist="381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6" name="Rectangle 5"/>
          <p:cNvSpPr/>
          <p:nvPr/>
        </p:nvSpPr>
        <p:spPr>
          <a:xfrm>
            <a:off x="0" y="333375"/>
            <a:ext cx="9144000" cy="647700"/>
          </a:xfrm>
          <a:prstGeom prst="rect">
            <a:avLst/>
          </a:prstGeom>
          <a:solidFill>
            <a:srgbClr val="1F4D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3315" name="Title 2"/>
          <p:cNvSpPr txBox="1">
            <a:spLocks/>
          </p:cNvSpPr>
          <p:nvPr/>
        </p:nvSpPr>
        <p:spPr bwMode="auto">
          <a:xfrm>
            <a:off x="107950" y="333375"/>
            <a:ext cx="89281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sz="3200" b="1">
                <a:solidFill>
                  <a:srgbClr val="FCFF00"/>
                </a:solidFill>
                <a:latin typeface="Calibri" pitchFamily="34" charset="0"/>
              </a:rPr>
              <a:t>Am I Really in Labour?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6179" y="1386458"/>
            <a:ext cx="6343650" cy="4229100"/>
          </a:xfrm>
          <a:prstGeom prst="rect">
            <a:avLst/>
          </a:prstGeom>
        </p:spPr>
      </p:pic>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015716" y="1294358"/>
            <a:ext cx="5112568" cy="4473209"/>
          </a:xfrm>
          <a:prstGeom prst="rect">
            <a:avLst/>
          </a:prstGeom>
          <a:solidFill>
            <a:srgbClr val="84CCD2"/>
          </a:solidFill>
          <a:ln>
            <a:noFill/>
          </a:ln>
          <a:effectLst>
            <a:outerShdw blurRad="292100" dist="381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6" name="Rectangle 5"/>
          <p:cNvSpPr/>
          <p:nvPr/>
        </p:nvSpPr>
        <p:spPr>
          <a:xfrm>
            <a:off x="0" y="333375"/>
            <a:ext cx="9144000" cy="647700"/>
          </a:xfrm>
          <a:prstGeom prst="rect">
            <a:avLst/>
          </a:prstGeom>
          <a:solidFill>
            <a:srgbClr val="1F4D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4339" name="Title 2"/>
          <p:cNvSpPr txBox="1">
            <a:spLocks/>
          </p:cNvSpPr>
          <p:nvPr/>
        </p:nvSpPr>
        <p:spPr bwMode="auto">
          <a:xfrm>
            <a:off x="101600" y="320675"/>
            <a:ext cx="89281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a:solidFill>
                  <a:srgbClr val="FCFF00"/>
                </a:solidFill>
                <a:latin typeface="Calibri" pitchFamily="34" charset="0"/>
              </a:rPr>
              <a:t>What is Preterm Labour?</a:t>
            </a:r>
            <a:endParaRPr lang="en-CA" sz="3200" b="1">
              <a:solidFill>
                <a:srgbClr val="FCFF00"/>
              </a:solidFill>
              <a:latin typeface="Calibri"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1052" y="1471819"/>
            <a:ext cx="4781897" cy="4118287"/>
          </a:xfrm>
          <a:prstGeom prst="rect">
            <a:avLst/>
          </a:prstGeom>
        </p:spPr>
      </p:pic>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Prenatal Care Template">
  <a:themeElements>
    <a:clrScheme name="Custom 1">
      <a:dk1>
        <a:srgbClr val="000000"/>
      </a:dk1>
      <a:lt1>
        <a:srgbClr val="FFFFFF"/>
      </a:lt1>
      <a:dk2>
        <a:srgbClr val="D1282E"/>
      </a:dk2>
      <a:lt2>
        <a:srgbClr val="C8C8B1"/>
      </a:lt2>
      <a:accent1>
        <a:srgbClr val="7A7A7A"/>
      </a:accent1>
      <a:accent2>
        <a:srgbClr val="FCFF01"/>
      </a:accent2>
      <a:accent3>
        <a:srgbClr val="526DB0"/>
      </a:accent3>
      <a:accent4>
        <a:srgbClr val="989AAC"/>
      </a:accent4>
      <a:accent5>
        <a:srgbClr val="DC5924"/>
      </a:accent5>
      <a:accent6>
        <a:srgbClr val="B4B392"/>
      </a:accent6>
      <a:hlink>
        <a:srgbClr val="CC9900"/>
      </a:hlink>
      <a:folHlink>
        <a:srgbClr val="969696"/>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Prenatal Care Template</Template>
  <TotalTime>11999</TotalTime>
  <Words>3503</Words>
  <Application>Microsoft Office PowerPoint</Application>
  <PresentationFormat>On-screen Show (4:3)</PresentationFormat>
  <Paragraphs>258</Paragraphs>
  <Slides>20</Slides>
  <Notes>20</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Prenatal Care Template</vt:lpstr>
      <vt:lpstr>Custom Design</vt:lpstr>
      <vt:lpstr>Stages of Labour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ALIENWARE WORKSTATION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Prenatal Care</dc:title>
  <dc:creator>Nitish JUTTUN</dc:creator>
  <cp:lastModifiedBy>Nitish JUTTUN</cp:lastModifiedBy>
  <cp:revision>238</cp:revision>
  <cp:lastPrinted>2011-06-17T12:54:53Z</cp:lastPrinted>
  <dcterms:created xsi:type="dcterms:W3CDTF">2011-01-17T04:16:30Z</dcterms:created>
  <dcterms:modified xsi:type="dcterms:W3CDTF">2011-08-22T07:22:01Z</dcterms:modified>
</cp:coreProperties>
</file>